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1"/>
  </p:sldMasterIdLst>
  <p:notesMasterIdLst>
    <p:notesMasterId r:id="rId52"/>
  </p:notesMasterIdLst>
  <p:sldIdLst>
    <p:sldId id="548" r:id="rId2"/>
    <p:sldId id="549" r:id="rId3"/>
    <p:sldId id="550" r:id="rId4"/>
    <p:sldId id="551" r:id="rId5"/>
    <p:sldId id="552" r:id="rId6"/>
    <p:sldId id="553" r:id="rId7"/>
    <p:sldId id="554" r:id="rId8"/>
    <p:sldId id="555" r:id="rId9"/>
    <p:sldId id="556" r:id="rId10"/>
    <p:sldId id="557" r:id="rId11"/>
    <p:sldId id="559" r:id="rId12"/>
    <p:sldId id="560" r:id="rId13"/>
    <p:sldId id="561" r:id="rId14"/>
    <p:sldId id="562" r:id="rId15"/>
    <p:sldId id="599" r:id="rId16"/>
    <p:sldId id="600" r:id="rId17"/>
    <p:sldId id="567" r:id="rId18"/>
    <p:sldId id="568" r:id="rId19"/>
    <p:sldId id="570" r:id="rId20"/>
    <p:sldId id="572" r:id="rId21"/>
    <p:sldId id="573" r:id="rId22"/>
    <p:sldId id="574" r:id="rId23"/>
    <p:sldId id="575" r:id="rId24"/>
    <p:sldId id="601" r:id="rId25"/>
    <p:sldId id="579" r:id="rId26"/>
    <p:sldId id="580" r:id="rId27"/>
    <p:sldId id="582" r:id="rId28"/>
    <p:sldId id="583" r:id="rId29"/>
    <p:sldId id="584" r:id="rId30"/>
    <p:sldId id="602" r:id="rId31"/>
    <p:sldId id="586" r:id="rId32"/>
    <p:sldId id="588" r:id="rId33"/>
    <p:sldId id="589" r:id="rId34"/>
    <p:sldId id="590" r:id="rId35"/>
    <p:sldId id="592" r:id="rId36"/>
    <p:sldId id="594" r:id="rId37"/>
    <p:sldId id="595" r:id="rId38"/>
    <p:sldId id="596" r:id="rId39"/>
    <p:sldId id="598" r:id="rId40"/>
    <p:sldId id="603" r:id="rId41"/>
    <p:sldId id="604" r:id="rId42"/>
    <p:sldId id="605" r:id="rId43"/>
    <p:sldId id="606" r:id="rId44"/>
    <p:sldId id="607" r:id="rId45"/>
    <p:sldId id="608" r:id="rId46"/>
    <p:sldId id="609" r:id="rId47"/>
    <p:sldId id="610" r:id="rId48"/>
    <p:sldId id="611" r:id="rId49"/>
    <p:sldId id="612" r:id="rId50"/>
    <p:sldId id="613" r:id="rId51"/>
  </p:sldIdLst>
  <p:sldSz cx="9144000" cy="6858000" type="screen4x3"/>
  <p:notesSz cx="6858000" cy="9144000"/>
  <p:defaultTextStyle>
    <a:defPPr>
      <a:defRPr lang="zh-CN"/>
    </a:defPPr>
    <a:lvl1pPr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800000"/>
    <a:srgbClr val="996600"/>
    <a:srgbClr val="FFFFCC"/>
    <a:srgbClr val="CC00CC"/>
    <a:srgbClr val="CC0000"/>
    <a:srgbClr val="660066"/>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32" autoAdjust="0"/>
    <p:restoredTop sz="95320" autoAdjust="0"/>
  </p:normalViewPr>
  <p:slideViewPr>
    <p:cSldViewPr>
      <p:cViewPr varScale="1">
        <p:scale>
          <a:sx n="69" d="100"/>
          <a:sy n="69" d="100"/>
        </p:scale>
        <p:origin x="1590" y="48"/>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5.wmf"/><Relationship Id="rId7" Type="http://schemas.openxmlformats.org/officeDocument/2006/relationships/image" Target="../media/image49.e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5" Type="http://schemas.openxmlformats.org/officeDocument/2006/relationships/image" Target="../media/image47.emf"/><Relationship Id="rId4" Type="http://schemas.openxmlformats.org/officeDocument/2006/relationships/image" Target="../media/image46.wmf"/><Relationship Id="rId9" Type="http://schemas.openxmlformats.org/officeDocument/2006/relationships/image" Target="../media/image51.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emf"/><Relationship Id="rId7" Type="http://schemas.openxmlformats.org/officeDocument/2006/relationships/image" Target="../media/image60.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 Id="rId6" Type="http://schemas.openxmlformats.org/officeDocument/2006/relationships/image" Target="../media/image68.wmf"/><Relationship Id="rId5" Type="http://schemas.openxmlformats.org/officeDocument/2006/relationships/image" Target="../media/image67.emf"/><Relationship Id="rId4"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emf"/><Relationship Id="rId4" Type="http://schemas.openxmlformats.org/officeDocument/2006/relationships/image" Target="../media/image7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image" Target="../media/image78.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9.emf"/><Relationship Id="rId7" Type="http://schemas.openxmlformats.org/officeDocument/2006/relationships/image" Target="../media/image78.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81.emf"/><Relationship Id="rId5" Type="http://schemas.openxmlformats.org/officeDocument/2006/relationships/image" Target="../media/image80.wmf"/><Relationship Id="rId4" Type="http://schemas.openxmlformats.org/officeDocument/2006/relationships/image" Target="../media/image7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emf"/><Relationship Id="rId7" Type="http://schemas.openxmlformats.org/officeDocument/2006/relationships/image" Target="../media/image92.wmf"/><Relationship Id="rId2" Type="http://schemas.openxmlformats.org/officeDocument/2006/relationships/image" Target="../media/image87.wmf"/><Relationship Id="rId1" Type="http://schemas.openxmlformats.org/officeDocument/2006/relationships/image" Target="../media/image86.wmf"/><Relationship Id="rId6" Type="http://schemas.openxmlformats.org/officeDocument/2006/relationships/image" Target="../media/image91.emf"/><Relationship Id="rId5" Type="http://schemas.openxmlformats.org/officeDocument/2006/relationships/image" Target="../media/image90.wmf"/><Relationship Id="rId10" Type="http://schemas.openxmlformats.org/officeDocument/2006/relationships/image" Target="../media/image84.wmf"/><Relationship Id="rId4" Type="http://schemas.openxmlformats.org/officeDocument/2006/relationships/image" Target="../media/image89.emf"/><Relationship Id="rId9" Type="http://schemas.openxmlformats.org/officeDocument/2006/relationships/image" Target="../media/image94.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emf"/><Relationship Id="rId5" Type="http://schemas.openxmlformats.org/officeDocument/2006/relationships/image" Target="../media/image99.wmf"/><Relationship Id="rId4" Type="http://schemas.openxmlformats.org/officeDocument/2006/relationships/image" Target="../media/image98.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emf"/><Relationship Id="rId1" Type="http://schemas.openxmlformats.org/officeDocument/2006/relationships/image" Target="../media/image10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7.wmf"/><Relationship Id="rId4"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wmf"/><Relationship Id="rId1" Type="http://schemas.openxmlformats.org/officeDocument/2006/relationships/image" Target="../media/image103.emf"/><Relationship Id="rId5" Type="http://schemas.openxmlformats.org/officeDocument/2006/relationships/image" Target="../media/image107.emf"/><Relationship Id="rId4" Type="http://schemas.openxmlformats.org/officeDocument/2006/relationships/image" Target="../media/image10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4.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113.wmf"/><Relationship Id="rId5" Type="http://schemas.openxmlformats.org/officeDocument/2006/relationships/image" Target="../media/image112.emf"/><Relationship Id="rId4" Type="http://schemas.openxmlformats.org/officeDocument/2006/relationships/image" Target="../media/image111.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0.wmf"/><Relationship Id="rId5" Type="http://schemas.openxmlformats.org/officeDocument/2006/relationships/image" Target="../media/image104.wmf"/><Relationship Id="rId4" Type="http://schemas.openxmlformats.org/officeDocument/2006/relationships/image" Target="../media/image119.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27.wmf"/><Relationship Id="rId2" Type="http://schemas.openxmlformats.org/officeDocument/2006/relationships/image" Target="../media/image122.wmf"/><Relationship Id="rId1" Type="http://schemas.openxmlformats.org/officeDocument/2006/relationships/image" Target="../media/image121.emf"/><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 Id="rId6" Type="http://schemas.openxmlformats.org/officeDocument/2006/relationships/image" Target="../media/image138.wmf"/><Relationship Id="rId5" Type="http://schemas.openxmlformats.org/officeDocument/2006/relationships/image" Target="../media/image137.wmf"/><Relationship Id="rId4" Type="http://schemas.openxmlformats.org/officeDocument/2006/relationships/image" Target="../media/image12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image" Target="../media/image13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image" Target="../media/image142.e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image" Target="../media/image148.wmf"/><Relationship Id="rId7" Type="http://schemas.openxmlformats.org/officeDocument/2006/relationships/image" Target="../media/image152.wmf"/><Relationship Id="rId2" Type="http://schemas.openxmlformats.org/officeDocument/2006/relationships/image" Target="../media/image147.wmf"/><Relationship Id="rId1" Type="http://schemas.openxmlformats.org/officeDocument/2006/relationships/image" Target="../media/image146.wmf"/><Relationship Id="rId6" Type="http://schemas.openxmlformats.org/officeDocument/2006/relationships/image" Target="../media/image151.wmf"/><Relationship Id="rId5" Type="http://schemas.openxmlformats.org/officeDocument/2006/relationships/image" Target="../media/image150.emf"/><Relationship Id="rId4" Type="http://schemas.openxmlformats.org/officeDocument/2006/relationships/image" Target="../media/image14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wmf"/><Relationship Id="rId1" Type="http://schemas.openxmlformats.org/officeDocument/2006/relationships/image" Target="../media/image155.wmf"/><Relationship Id="rId4" Type="http://schemas.openxmlformats.org/officeDocument/2006/relationships/image" Target="../media/image15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14.wmf"/><Relationship Id="rId2" Type="http://schemas.openxmlformats.org/officeDocument/2006/relationships/image" Target="../media/image9.emf"/><Relationship Id="rId1" Type="http://schemas.openxmlformats.org/officeDocument/2006/relationships/image" Target="../media/image8.e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emf"/><Relationship Id="rId5" Type="http://schemas.openxmlformats.org/officeDocument/2006/relationships/image" Target="../media/image169.wmf"/><Relationship Id="rId4" Type="http://schemas.openxmlformats.org/officeDocument/2006/relationships/image" Target="../media/image168.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image" Target="../media/image171.emf"/><Relationship Id="rId1" Type="http://schemas.openxmlformats.org/officeDocument/2006/relationships/image" Target="../media/image170.emf"/><Relationship Id="rId6" Type="http://schemas.openxmlformats.org/officeDocument/2006/relationships/image" Target="../media/image175.wmf"/><Relationship Id="rId5" Type="http://schemas.openxmlformats.org/officeDocument/2006/relationships/image" Target="../media/image174.emf"/><Relationship Id="rId4" Type="http://schemas.openxmlformats.org/officeDocument/2006/relationships/image" Target="../media/image173.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wmf"/><Relationship Id="rId1" Type="http://schemas.openxmlformats.org/officeDocument/2006/relationships/image" Target="../media/image15.emf"/><Relationship Id="rId6" Type="http://schemas.openxmlformats.org/officeDocument/2006/relationships/image" Target="../media/image20.wmf"/><Relationship Id="rId5" Type="http://schemas.openxmlformats.org/officeDocument/2006/relationships/image" Target="../media/image19.emf"/><Relationship Id="rId4"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2.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emf"/><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wmf"/><Relationship Id="rId1" Type="http://schemas.openxmlformats.org/officeDocument/2006/relationships/image" Target="../media/image30.wmf"/><Relationship Id="rId5" Type="http://schemas.openxmlformats.org/officeDocument/2006/relationships/image" Target="../media/image34.emf"/><Relationship Id="rId4" Type="http://schemas.openxmlformats.org/officeDocument/2006/relationships/image" Target="../media/image33.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8.wmf"/><Relationship Id="rId7" Type="http://schemas.openxmlformats.org/officeDocument/2006/relationships/image" Target="../media/image26.wmf"/><Relationship Id="rId2" Type="http://schemas.openxmlformats.org/officeDocument/2006/relationships/image" Target="../media/image37.wmf"/><Relationship Id="rId1" Type="http://schemas.openxmlformats.org/officeDocument/2006/relationships/image" Target="../media/image36.e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ea typeface="宋体" pitchFamily="2" charset="-122"/>
              </a:defRPr>
            </a:lvl1pPr>
          </a:lstStyle>
          <a:p>
            <a:pPr>
              <a:defRPr/>
            </a:pPr>
            <a:endParaRPr lang="en-US" altLang="zh-CN"/>
          </a:p>
        </p:txBody>
      </p:sp>
      <p:sp>
        <p:nvSpPr>
          <p:cNvPr id="16179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endParaRPr lang="en-US" altLang="zh-CN"/>
          </a:p>
        </p:txBody>
      </p:sp>
      <p:sp>
        <p:nvSpPr>
          <p:cNvPr id="20484"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179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6179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ea typeface="宋体" pitchFamily="2" charset="-122"/>
              </a:defRPr>
            </a:lvl1pPr>
          </a:lstStyle>
          <a:p>
            <a:pPr>
              <a:defRPr/>
            </a:pPr>
            <a:endParaRPr lang="en-US" altLang="zh-CN"/>
          </a:p>
        </p:txBody>
      </p:sp>
      <p:sp>
        <p:nvSpPr>
          <p:cNvPr id="16179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3F9E7F7-8554-4B99-AE45-770A38F5AEF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179560651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41DDEB87-73B8-4435-BA0B-8685BF6831BB}" type="slidenum">
              <a:rPr lang="en-US" altLang="zh-CN"/>
              <a:pPr>
                <a:defRPr/>
              </a:pPr>
              <a:t>‹#›</a:t>
            </a:fld>
            <a:endParaRPr lang="en-US" altLang="zh-CN"/>
          </a:p>
        </p:txBody>
      </p:sp>
    </p:spTree>
    <p:extLst>
      <p:ext uri="{BB962C8B-B14F-4D97-AF65-F5344CB8AC3E}">
        <p14:creationId xmlns:p14="http://schemas.microsoft.com/office/powerpoint/2010/main" val="1521895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E7483519-3D4A-4A97-A7A9-B0637C02CF6A}" type="slidenum">
              <a:rPr lang="en-US" altLang="zh-CN"/>
              <a:pPr>
                <a:defRPr/>
              </a:pPr>
              <a:t>‹#›</a:t>
            </a:fld>
            <a:endParaRPr lang="en-US" altLang="zh-CN"/>
          </a:p>
        </p:txBody>
      </p:sp>
    </p:spTree>
    <p:extLst>
      <p:ext uri="{BB962C8B-B14F-4D97-AF65-F5344CB8AC3E}">
        <p14:creationId xmlns:p14="http://schemas.microsoft.com/office/powerpoint/2010/main" val="1508831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BF220EBD-76CA-4C7A-A72A-6C43D2D8BC9D}" type="slidenum">
              <a:rPr lang="en-US" altLang="zh-CN"/>
              <a:pPr>
                <a:defRPr/>
              </a:pPr>
              <a:t>‹#›</a:t>
            </a:fld>
            <a:endParaRPr lang="en-US" altLang="zh-CN"/>
          </a:p>
        </p:txBody>
      </p:sp>
    </p:spTree>
    <p:extLst>
      <p:ext uri="{BB962C8B-B14F-4D97-AF65-F5344CB8AC3E}">
        <p14:creationId xmlns:p14="http://schemas.microsoft.com/office/powerpoint/2010/main" val="2362020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1F3187EA-38E6-407C-9D48-ED65516D31B3}" type="slidenum">
              <a:rPr lang="en-US" altLang="zh-CN"/>
              <a:pPr>
                <a:defRPr/>
              </a:pPr>
              <a:t>‹#›</a:t>
            </a:fld>
            <a:endParaRPr lang="en-US" altLang="zh-CN"/>
          </a:p>
        </p:txBody>
      </p:sp>
    </p:spTree>
    <p:extLst>
      <p:ext uri="{BB962C8B-B14F-4D97-AF65-F5344CB8AC3E}">
        <p14:creationId xmlns:p14="http://schemas.microsoft.com/office/powerpoint/2010/main" val="2984240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D00AB615-4EE6-4AFF-957B-C29B2A894372}" type="slidenum">
              <a:rPr lang="en-US" altLang="zh-CN"/>
              <a:pPr>
                <a:defRPr/>
              </a:pPr>
              <a:t>‹#›</a:t>
            </a:fld>
            <a:endParaRPr lang="en-US" altLang="zh-CN"/>
          </a:p>
        </p:txBody>
      </p:sp>
    </p:spTree>
    <p:extLst>
      <p:ext uri="{BB962C8B-B14F-4D97-AF65-F5344CB8AC3E}">
        <p14:creationId xmlns:p14="http://schemas.microsoft.com/office/powerpoint/2010/main" val="1958216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5A82A2C5-20EF-4B53-880E-FDBDDDFE5F58}" type="slidenum">
              <a:rPr lang="en-US" altLang="zh-CN"/>
              <a:pPr>
                <a:defRPr/>
              </a:pPr>
              <a:t>‹#›</a:t>
            </a:fld>
            <a:endParaRPr lang="en-US" altLang="zh-CN"/>
          </a:p>
        </p:txBody>
      </p:sp>
    </p:spTree>
    <p:extLst>
      <p:ext uri="{BB962C8B-B14F-4D97-AF65-F5344CB8AC3E}">
        <p14:creationId xmlns:p14="http://schemas.microsoft.com/office/powerpoint/2010/main" val="3264927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143999" cy="1301006"/>
          </a:xfrm>
          <a:solidFill>
            <a:schemeClr val="bg1"/>
          </a:solidFill>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456113"/>
          </a:xfrm>
        </p:spPr>
        <p:txBody>
          <a:bodyPr/>
          <a:lstStyle/>
          <a:p>
            <a:pPr lvl="0"/>
            <a:endParaRPr lang="zh-CN" altLang="en-US" noProof="0" dirty="0" smtClean="0"/>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1F40B6CB-CDA3-411C-92A2-0D03553B5E8A}" type="slidenum">
              <a:rPr lang="en-US" altLang="zh-CN"/>
              <a:pPr>
                <a:defRPr/>
              </a:pPr>
              <a:t>‹#›</a:t>
            </a:fld>
            <a:endParaRPr lang="en-US" altLang="zh-CN"/>
          </a:p>
        </p:txBody>
      </p:sp>
    </p:spTree>
    <p:extLst>
      <p:ext uri="{BB962C8B-B14F-4D97-AF65-F5344CB8AC3E}">
        <p14:creationId xmlns:p14="http://schemas.microsoft.com/office/powerpoint/2010/main" val="2784345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42913" y="103188"/>
            <a:ext cx="8243887" cy="131445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D58260E1-24AB-413B-9ED1-1DA3AD8A1CE3}" type="slidenum">
              <a:rPr lang="en-US" altLang="zh-CN"/>
              <a:pPr>
                <a:defRPr/>
              </a:pPr>
              <a:t>‹#›</a:t>
            </a:fld>
            <a:endParaRPr lang="en-US" altLang="zh-CN"/>
          </a:p>
        </p:txBody>
      </p:sp>
    </p:spTree>
    <p:extLst>
      <p:ext uri="{BB962C8B-B14F-4D97-AF65-F5344CB8AC3E}">
        <p14:creationId xmlns:p14="http://schemas.microsoft.com/office/powerpoint/2010/main" val="229601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39879501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457200" y="44624"/>
            <a:ext cx="8229600" cy="994122"/>
          </a:xfrm>
        </p:spPr>
        <p:txBody>
          <a:bodyPr/>
          <a:lstStyle>
            <a:lvl1pPr>
              <a:defRPr sz="4800" b="1">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extLst/>
          </a:lstStyle>
          <a:p>
            <a:r>
              <a:rPr lang="zh-CN" altLang="en-US" dirty="0" smtClean="0"/>
              <a:t>单击此处编辑母版标题样式</a:t>
            </a:r>
            <a:endParaRPr lang="en-US" dirty="0"/>
          </a:p>
        </p:txBody>
      </p:sp>
    </p:spTree>
    <p:extLst>
      <p:ext uri="{BB962C8B-B14F-4D97-AF65-F5344CB8AC3E}">
        <p14:creationId xmlns:p14="http://schemas.microsoft.com/office/powerpoint/2010/main" val="3951102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372273723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45"/>
          <p:cNvSpPr>
            <a:spLocks noGrp="1" noChangeArrowheads="1"/>
          </p:cNvSpPr>
          <p:nvPr>
            <p:ph type="title"/>
          </p:nvPr>
        </p:nvSpPr>
        <p:spPr bwMode="auto">
          <a:xfrm>
            <a:off x="457200" y="832792"/>
            <a:ext cx="8229600" cy="68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smtClean="0"/>
              <a:t>单击此处编辑母版标题样式</a:t>
            </a:r>
          </a:p>
        </p:txBody>
      </p:sp>
      <p:sp>
        <p:nvSpPr>
          <p:cNvPr id="8" name="Rectangle 46"/>
          <p:cNvSpPr>
            <a:spLocks noGrp="1" noChangeArrowheads="1"/>
          </p:cNvSpPr>
          <p:nvPr>
            <p:ph idx="1"/>
          </p:nvPr>
        </p:nvSpPr>
        <p:spPr bwMode="auto">
          <a:xfrm>
            <a:off x="456042" y="1600200"/>
            <a:ext cx="8230758"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85384704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0" y="234"/>
              <a:ext cx="1857" cy="3625"/>
              <a:chOff x="3010" y="778"/>
              <a:chExt cx="1857" cy="3625"/>
            </a:xfrm>
          </p:grpSpPr>
          <p:sp>
            <p:nvSpPr>
              <p:cNvPr id="39" name="Freeform 4"/>
              <p:cNvSpPr>
                <a:spLocks/>
              </p:cNvSpPr>
              <p:nvPr userDrawn="1"/>
            </p:nvSpPr>
            <p:spPr bwMode="ltGray">
              <a:xfrm rot="12185230" flipV="1">
                <a:off x="3534" y="778"/>
                <a:ext cx="1333" cy="1485"/>
              </a:xfrm>
              <a:custGeom>
                <a:avLst/>
                <a:gdLst>
                  <a:gd name="T0" fmla="*/ 2147483646 w 596"/>
                  <a:gd name="T1" fmla="*/ 2147483646 h 666"/>
                  <a:gd name="T2" fmla="*/ 2147483646 w 596"/>
                  <a:gd name="T3" fmla="*/ 2147483646 h 666"/>
                  <a:gd name="T4" fmla="*/ 0 w 596"/>
                  <a:gd name="T5" fmla="*/ 2147483646 h 666"/>
                  <a:gd name="T6" fmla="*/ 2147483646 w 596"/>
                  <a:gd name="T7" fmla="*/ 2147483646 h 666"/>
                  <a:gd name="T8" fmla="*/ 2147483646 w 596"/>
                  <a:gd name="T9" fmla="*/ 2147483646 h 666"/>
                  <a:gd name="T10" fmla="*/ 2147483646 w 596"/>
                  <a:gd name="T11" fmla="*/ 2147483646 h 666"/>
                  <a:gd name="T12" fmla="*/ 2147483646 w 596"/>
                  <a:gd name="T13" fmla="*/ 2147483646 h 666"/>
                  <a:gd name="T14" fmla="*/ 2147483646 w 596"/>
                  <a:gd name="T15" fmla="*/ 2147483646 h 666"/>
                  <a:gd name="T16" fmla="*/ 2147483646 w 596"/>
                  <a:gd name="T17" fmla="*/ 2147483646 h 666"/>
                  <a:gd name="T18" fmla="*/ 2147483646 w 596"/>
                  <a:gd name="T19" fmla="*/ 2147483646 h 666"/>
                  <a:gd name="T20" fmla="*/ 2147483646 w 596"/>
                  <a:gd name="T21" fmla="*/ 2147483646 h 666"/>
                  <a:gd name="T22" fmla="*/ 2147483646 w 596"/>
                  <a:gd name="T23" fmla="*/ 2147483646 h 666"/>
                  <a:gd name="T24" fmla="*/ 2147483646 w 596"/>
                  <a:gd name="T25" fmla="*/ 2147483646 h 666"/>
                  <a:gd name="T26" fmla="*/ 2147483646 w 596"/>
                  <a:gd name="T27" fmla="*/ 2147483646 h 666"/>
                  <a:gd name="T28" fmla="*/ 2147483646 w 596"/>
                  <a:gd name="T29" fmla="*/ 2147483646 h 666"/>
                  <a:gd name="T30" fmla="*/ 2147483646 w 596"/>
                  <a:gd name="T31" fmla="*/ 2147483646 h 666"/>
                  <a:gd name="T32" fmla="*/ 2147483646 w 596"/>
                  <a:gd name="T33" fmla="*/ 2147483646 h 666"/>
                  <a:gd name="T34" fmla="*/ 2147483646 w 596"/>
                  <a:gd name="T35" fmla="*/ 2147483646 h 666"/>
                  <a:gd name="T36" fmla="*/ 2147483646 w 596"/>
                  <a:gd name="T37" fmla="*/ 2147483646 h 666"/>
                  <a:gd name="T38" fmla="*/ 2147483646 w 596"/>
                  <a:gd name="T39" fmla="*/ 2147483646 h 666"/>
                  <a:gd name="T40" fmla="*/ 2147483646 w 596"/>
                  <a:gd name="T41" fmla="*/ 2147483646 h 666"/>
                  <a:gd name="T42" fmla="*/ 2147483646 w 596"/>
                  <a:gd name="T43" fmla="*/ 2147483646 h 666"/>
                  <a:gd name="T44" fmla="*/ 2147483646 w 596"/>
                  <a:gd name="T45" fmla="*/ 2147483646 h 666"/>
                  <a:gd name="T46" fmla="*/ 2147483646 w 596"/>
                  <a:gd name="T47" fmla="*/ 2147483646 h 666"/>
                  <a:gd name="T48" fmla="*/ 2147483646 w 596"/>
                  <a:gd name="T49" fmla="*/ 2147483646 h 666"/>
                  <a:gd name="T50" fmla="*/ 2147483646 w 596"/>
                  <a:gd name="T51" fmla="*/ 2147483646 h 666"/>
                  <a:gd name="T52" fmla="*/ 2147483646 w 596"/>
                  <a:gd name="T53" fmla="*/ 2147483646 h 666"/>
                  <a:gd name="T54" fmla="*/ 2147483646 w 596"/>
                  <a:gd name="T55" fmla="*/ 2147483646 h 666"/>
                  <a:gd name="T56" fmla="*/ 2147483646 w 596"/>
                  <a:gd name="T57" fmla="*/ 2147483646 h 666"/>
                  <a:gd name="T58" fmla="*/ 2147483646 w 596"/>
                  <a:gd name="T59" fmla="*/ 2147483646 h 666"/>
                  <a:gd name="T60" fmla="*/ 2147483646 w 596"/>
                  <a:gd name="T61" fmla="*/ 2147483646 h 666"/>
                  <a:gd name="T62" fmla="*/ 2147483646 w 596"/>
                  <a:gd name="T63" fmla="*/ 2147483646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
              <p:cNvSpPr>
                <a:spLocks/>
              </p:cNvSpPr>
              <p:nvPr userDrawn="1"/>
            </p:nvSpPr>
            <p:spPr bwMode="ltGray">
              <a:xfrm rot="12185230" flipV="1">
                <a:off x="4029" y="1802"/>
                <a:ext cx="571" cy="531"/>
              </a:xfrm>
              <a:custGeom>
                <a:avLst/>
                <a:gdLst>
                  <a:gd name="T0" fmla="*/ 0 w 257"/>
                  <a:gd name="T1" fmla="*/ 0 h 237"/>
                  <a:gd name="T2" fmla="*/ 0 w 257"/>
                  <a:gd name="T3" fmla="*/ 2147483646 h 237"/>
                  <a:gd name="T4" fmla="*/ 2147483646 w 257"/>
                  <a:gd name="T5" fmla="*/ 2147483646 h 237"/>
                  <a:gd name="T6" fmla="*/ 2147483646 w 257"/>
                  <a:gd name="T7" fmla="*/ 2147483646 h 237"/>
                  <a:gd name="T8" fmla="*/ 2147483646 w 257"/>
                  <a:gd name="T9" fmla="*/ 2147483646 h 237"/>
                  <a:gd name="T10" fmla="*/ 2147483646 w 257"/>
                  <a:gd name="T11" fmla="*/ 2147483646 h 237"/>
                  <a:gd name="T12" fmla="*/ 2147483646 w 257"/>
                  <a:gd name="T13" fmla="*/ 2147483646 h 237"/>
                  <a:gd name="T14" fmla="*/ 2147483646 w 257"/>
                  <a:gd name="T15" fmla="*/ 2147483646 h 237"/>
                  <a:gd name="T16" fmla="*/ 2147483646 w 257"/>
                  <a:gd name="T17" fmla="*/ 2147483646 h 237"/>
                  <a:gd name="T18" fmla="*/ 2147483646 w 257"/>
                  <a:gd name="T19" fmla="*/ 2147483646 h 237"/>
                  <a:gd name="T20" fmla="*/ 2147483646 w 257"/>
                  <a:gd name="T21" fmla="*/ 2147483646 h 237"/>
                  <a:gd name="T22" fmla="*/ 2147483646 w 257"/>
                  <a:gd name="T23" fmla="*/ 2147483646 h 237"/>
                  <a:gd name="T24" fmla="*/ 2147483646 w 257"/>
                  <a:gd name="T25" fmla="*/ 2147483646 h 237"/>
                  <a:gd name="T26" fmla="*/ 2147483646 w 257"/>
                  <a:gd name="T27" fmla="*/ 2147483646 h 237"/>
                  <a:gd name="T28" fmla="*/ 2147483646 w 257"/>
                  <a:gd name="T29" fmla="*/ 2147483646 h 237"/>
                  <a:gd name="T30" fmla="*/ 2147483646 w 257"/>
                  <a:gd name="T31" fmla="*/ 2147483646 h 237"/>
                  <a:gd name="T32" fmla="*/ 2147483646 w 257"/>
                  <a:gd name="T33" fmla="*/ 2147483646 h 237"/>
                  <a:gd name="T34" fmla="*/ 2147483646 w 257"/>
                  <a:gd name="T35" fmla="*/ 2147483646 h 237"/>
                  <a:gd name="T36" fmla="*/ 2147483646 w 257"/>
                  <a:gd name="T37" fmla="*/ 2147483646 h 237"/>
                  <a:gd name="T38" fmla="*/ 2147483646 w 257"/>
                  <a:gd name="T39" fmla="*/ 2147483646 h 237"/>
                  <a:gd name="T40" fmla="*/ 2147483646 w 257"/>
                  <a:gd name="T41" fmla="*/ 2147483646 h 237"/>
                  <a:gd name="T42" fmla="*/ 2147483646 w 257"/>
                  <a:gd name="T43" fmla="*/ 2147483646 h 237"/>
                  <a:gd name="T44" fmla="*/ 2147483646 w 257"/>
                  <a:gd name="T45" fmla="*/ 2147483646 h 237"/>
                  <a:gd name="T46" fmla="*/ 2147483646 w 257"/>
                  <a:gd name="T47" fmla="*/ 2147483646 h 237"/>
                  <a:gd name="T48" fmla="*/ 2147483646 w 257"/>
                  <a:gd name="T49" fmla="*/ 2147483646 h 237"/>
                  <a:gd name="T50" fmla="*/ 2147483646 w 257"/>
                  <a:gd name="T51" fmla="*/ 2147483646 h 237"/>
                  <a:gd name="T52" fmla="*/ 2147483646 w 257"/>
                  <a:gd name="T53" fmla="*/ 2147483646 h 237"/>
                  <a:gd name="T54" fmla="*/ 2147483646 w 257"/>
                  <a:gd name="T55" fmla="*/ 2147483646 h 237"/>
                  <a:gd name="T56" fmla="*/ 2147483646 w 257"/>
                  <a:gd name="T57" fmla="*/ 2147483646 h 237"/>
                  <a:gd name="T58" fmla="*/ 2147483646 w 257"/>
                  <a:gd name="T59" fmla="*/ 2147483646 h 237"/>
                  <a:gd name="T60" fmla="*/ 2147483646 w 257"/>
                  <a:gd name="T61" fmla="*/ 2147483646 h 237"/>
                  <a:gd name="T62" fmla="*/ 2147483646 w 257"/>
                  <a:gd name="T63" fmla="*/ 214748364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
              <p:cNvSpPr>
                <a:spLocks/>
              </p:cNvSpPr>
              <p:nvPr userDrawn="1"/>
            </p:nvSpPr>
            <p:spPr bwMode="ltGray">
              <a:xfrm rot="12185230" flipV="1">
                <a:off x="3639" y="2167"/>
                <a:ext cx="277" cy="249"/>
              </a:xfrm>
              <a:custGeom>
                <a:avLst/>
                <a:gdLst>
                  <a:gd name="T0" fmla="*/ 2147483646 w 124"/>
                  <a:gd name="T1" fmla="*/ 0 h 110"/>
                  <a:gd name="T2" fmla="*/ 2147483646 w 124"/>
                  <a:gd name="T3" fmla="*/ 2147483646 h 110"/>
                  <a:gd name="T4" fmla="*/ 2147483646 w 124"/>
                  <a:gd name="T5" fmla="*/ 2147483646 h 110"/>
                  <a:gd name="T6" fmla="*/ 2147483646 w 124"/>
                  <a:gd name="T7" fmla="*/ 2147483646 h 110"/>
                  <a:gd name="T8" fmla="*/ 2147483646 w 124"/>
                  <a:gd name="T9" fmla="*/ 2147483646 h 110"/>
                  <a:gd name="T10" fmla="*/ 2147483646 w 124"/>
                  <a:gd name="T11" fmla="*/ 2147483646 h 110"/>
                  <a:gd name="T12" fmla="*/ 2147483646 w 124"/>
                  <a:gd name="T13" fmla="*/ 2147483646 h 110"/>
                  <a:gd name="T14" fmla="*/ 2147483646 w 124"/>
                  <a:gd name="T15" fmla="*/ 2147483646 h 110"/>
                  <a:gd name="T16" fmla="*/ 2147483646 w 124"/>
                  <a:gd name="T17" fmla="*/ 2147483646 h 110"/>
                  <a:gd name="T18" fmla="*/ 0 w 124"/>
                  <a:gd name="T19" fmla="*/ 2147483646 h 110"/>
                  <a:gd name="T20" fmla="*/ 2147483646 w 124"/>
                  <a:gd name="T21" fmla="*/ 2147483646 h 110"/>
                  <a:gd name="T22" fmla="*/ 2147483646 w 124"/>
                  <a:gd name="T23" fmla="*/ 2147483646 h 110"/>
                  <a:gd name="T24" fmla="*/ 2147483646 w 124"/>
                  <a:gd name="T25" fmla="*/ 2147483646 h 110"/>
                  <a:gd name="T26" fmla="*/ 2147483646 w 124"/>
                  <a:gd name="T27" fmla="*/ 2147483646 h 110"/>
                  <a:gd name="T28" fmla="*/ 2147483646 w 124"/>
                  <a:gd name="T29" fmla="*/ 2147483646 h 110"/>
                  <a:gd name="T30" fmla="*/ 2147483646 w 124"/>
                  <a:gd name="T31" fmla="*/ 2147483646 h 110"/>
                  <a:gd name="T32" fmla="*/ 2147483646 w 124"/>
                  <a:gd name="T33" fmla="*/ 2147483646 h 110"/>
                  <a:gd name="T34" fmla="*/ 2147483646 w 124"/>
                  <a:gd name="T35" fmla="*/ 2147483646 h 110"/>
                  <a:gd name="T36" fmla="*/ 2147483646 w 124"/>
                  <a:gd name="T37" fmla="*/ 2147483646 h 110"/>
                  <a:gd name="T38" fmla="*/ 2147483646 w 124"/>
                  <a:gd name="T39" fmla="*/ 2147483646 h 110"/>
                  <a:gd name="T40" fmla="*/ 2147483646 w 124"/>
                  <a:gd name="T41" fmla="*/ 2147483646 h 110"/>
                  <a:gd name="T42" fmla="*/ 2147483646 w 124"/>
                  <a:gd name="T43" fmla="*/ 2147483646 h 110"/>
                  <a:gd name="T44" fmla="*/ 2147483646 w 124"/>
                  <a:gd name="T45" fmla="*/ 2147483646 h 110"/>
                  <a:gd name="T46" fmla="*/ 2147483646 w 124"/>
                  <a:gd name="T47" fmla="*/ 2147483646 h 110"/>
                  <a:gd name="T48" fmla="*/ 2147483646 w 124"/>
                  <a:gd name="T49" fmla="*/ 2147483646 h 110"/>
                  <a:gd name="T50" fmla="*/ 2147483646 w 124"/>
                  <a:gd name="T51" fmla="*/ 2147483646 h 110"/>
                  <a:gd name="T52" fmla="*/ 2147483646 w 124"/>
                  <a:gd name="T53" fmla="*/ 2147483646 h 110"/>
                  <a:gd name="T54" fmla="*/ 2147483646 w 124"/>
                  <a:gd name="T55" fmla="*/ 2147483646 h 110"/>
                  <a:gd name="T56" fmla="*/ 2147483646 w 124"/>
                  <a:gd name="T57" fmla="*/ 2147483646 h 110"/>
                  <a:gd name="T58" fmla="*/ 214748364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
              <p:cNvSpPr>
                <a:spLocks/>
              </p:cNvSpPr>
              <p:nvPr userDrawn="1"/>
            </p:nvSpPr>
            <p:spPr bwMode="ltGray">
              <a:xfrm rot="12185230" flipV="1">
                <a:off x="3979" y="977"/>
                <a:ext cx="245" cy="347"/>
              </a:xfrm>
              <a:custGeom>
                <a:avLst/>
                <a:gdLst>
                  <a:gd name="T0" fmla="*/ 0 w 109"/>
                  <a:gd name="T1" fmla="*/ 0 h 156"/>
                  <a:gd name="T2" fmla="*/ 2147483646 w 109"/>
                  <a:gd name="T3" fmla="*/ 1917213094 h 156"/>
                  <a:gd name="T4" fmla="*/ 2147483646 w 109"/>
                  <a:gd name="T5" fmla="*/ 2147483646 h 156"/>
                  <a:gd name="T6" fmla="*/ 2147483646 w 109"/>
                  <a:gd name="T7" fmla="*/ 2147483646 h 156"/>
                  <a:gd name="T8" fmla="*/ 2147483646 w 109"/>
                  <a:gd name="T9" fmla="*/ 2147483646 h 156"/>
                  <a:gd name="T10" fmla="*/ 2147483646 w 109"/>
                  <a:gd name="T11" fmla="*/ 2147483646 h 156"/>
                  <a:gd name="T12" fmla="*/ 2147483646 w 109"/>
                  <a:gd name="T13" fmla="*/ 2147483646 h 156"/>
                  <a:gd name="T14" fmla="*/ 2147483646 w 109"/>
                  <a:gd name="T15" fmla="*/ 2147483646 h 156"/>
                  <a:gd name="T16" fmla="*/ 2147483646 w 109"/>
                  <a:gd name="T17" fmla="*/ 2147483646 h 156"/>
                  <a:gd name="T18" fmla="*/ 2147483646 w 109"/>
                  <a:gd name="T19" fmla="*/ 2147483646 h 156"/>
                  <a:gd name="T20" fmla="*/ 2147483646 w 109"/>
                  <a:gd name="T21" fmla="*/ 2147483646 h 156"/>
                  <a:gd name="T22" fmla="*/ 2147483646 w 109"/>
                  <a:gd name="T23" fmla="*/ 2147483646 h 156"/>
                  <a:gd name="T24" fmla="*/ 2147483646 w 109"/>
                  <a:gd name="T25" fmla="*/ 2147483646 h 156"/>
                  <a:gd name="T26" fmla="*/ 2147483646 w 109"/>
                  <a:gd name="T27" fmla="*/ 2147483646 h 156"/>
                  <a:gd name="T28" fmla="*/ 2147483646 w 109"/>
                  <a:gd name="T29" fmla="*/ 2147483646 h 156"/>
                  <a:gd name="T30" fmla="*/ 2147483646 w 109"/>
                  <a:gd name="T31" fmla="*/ 2147483646 h 156"/>
                  <a:gd name="T32" fmla="*/ 2147483646 w 109"/>
                  <a:gd name="T33" fmla="*/ 2147483646 h 156"/>
                  <a:gd name="T34" fmla="*/ 2147483646 w 109"/>
                  <a:gd name="T35" fmla="*/ 2147483646 h 156"/>
                  <a:gd name="T36" fmla="*/ 2147483646 w 109"/>
                  <a:gd name="T37" fmla="*/ 2147483646 h 156"/>
                  <a:gd name="T38" fmla="*/ 2147483646 w 109"/>
                  <a:gd name="T39" fmla="*/ 2147483646 h 156"/>
                  <a:gd name="T40" fmla="*/ 2147483646 w 109"/>
                  <a:gd name="T41" fmla="*/ 2147483646 h 156"/>
                  <a:gd name="T42" fmla="*/ 2147483646 w 109"/>
                  <a:gd name="T43" fmla="*/ 2147483646 h 156"/>
                  <a:gd name="T44" fmla="*/ 2147483646 w 109"/>
                  <a:gd name="T45" fmla="*/ 2147483646 h 156"/>
                  <a:gd name="T46" fmla="*/ 2147483646 w 109"/>
                  <a:gd name="T47" fmla="*/ 2147483646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8"/>
              <p:cNvSpPr>
                <a:spLocks/>
              </p:cNvSpPr>
              <p:nvPr userDrawn="1"/>
            </p:nvSpPr>
            <p:spPr bwMode="ltGray">
              <a:xfrm rot="12185230" flipV="1">
                <a:off x="3845" y="2207"/>
                <a:ext cx="103" cy="209"/>
              </a:xfrm>
              <a:custGeom>
                <a:avLst/>
                <a:gdLst>
                  <a:gd name="T0" fmla="*/ 2147483646 w 46"/>
                  <a:gd name="T1" fmla="*/ 0 h 94"/>
                  <a:gd name="T2" fmla="*/ 2147483646 w 46"/>
                  <a:gd name="T3" fmla="*/ 2147483646 h 94"/>
                  <a:gd name="T4" fmla="*/ 2147483646 w 46"/>
                  <a:gd name="T5" fmla="*/ 2147483646 h 94"/>
                  <a:gd name="T6" fmla="*/ 2147483646 w 46"/>
                  <a:gd name="T7" fmla="*/ 2147483646 h 94"/>
                  <a:gd name="T8" fmla="*/ 0 w 46"/>
                  <a:gd name="T9" fmla="*/ 2147483646 h 94"/>
                  <a:gd name="T10" fmla="*/ 2147483646 w 46"/>
                  <a:gd name="T11" fmla="*/ 2147483646 h 94"/>
                  <a:gd name="T12" fmla="*/ 2147483646 w 46"/>
                  <a:gd name="T13" fmla="*/ 2147483646 h 94"/>
                  <a:gd name="T14" fmla="*/ 2147483646 w 46"/>
                  <a:gd name="T15" fmla="*/ 2147483646 h 94"/>
                  <a:gd name="T16" fmla="*/ 2147483646 w 46"/>
                  <a:gd name="T17" fmla="*/ 2147483646 h 94"/>
                  <a:gd name="T18" fmla="*/ 2147483646 w 46"/>
                  <a:gd name="T19" fmla="*/ 2147483646 h 94"/>
                  <a:gd name="T20" fmla="*/ 2147483646 w 46"/>
                  <a:gd name="T21" fmla="*/ 2147483646 h 94"/>
                  <a:gd name="T22" fmla="*/ 2147483646 w 46"/>
                  <a:gd name="T23" fmla="*/ 2147483646 h 94"/>
                  <a:gd name="T24" fmla="*/ 214748364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
              <p:cNvSpPr>
                <a:spLocks/>
              </p:cNvSpPr>
              <p:nvPr userDrawn="1"/>
            </p:nvSpPr>
            <p:spPr bwMode="ltGray">
              <a:xfrm rot="12185230" flipV="1">
                <a:off x="3895" y="1325"/>
                <a:ext cx="120" cy="90"/>
              </a:xfrm>
              <a:custGeom>
                <a:avLst/>
                <a:gdLst>
                  <a:gd name="T0" fmla="*/ 0 w 54"/>
                  <a:gd name="T1" fmla="*/ 0 h 40"/>
                  <a:gd name="T2" fmla="*/ 1879137349 w 54"/>
                  <a:gd name="T3" fmla="*/ 2147483646 h 40"/>
                  <a:gd name="T4" fmla="*/ 2147483646 w 54"/>
                  <a:gd name="T5" fmla="*/ 2147483646 h 40"/>
                  <a:gd name="T6" fmla="*/ 2147483646 w 54"/>
                  <a:gd name="T7" fmla="*/ 2147483646 h 40"/>
                  <a:gd name="T8" fmla="*/ 2147483646 w 54"/>
                  <a:gd name="T9" fmla="*/ 2147483646 h 40"/>
                  <a:gd name="T10" fmla="*/ 2147483646 w 54"/>
                  <a:gd name="T11" fmla="*/ 2147483646 h 40"/>
                  <a:gd name="T12" fmla="*/ 2147483646 w 54"/>
                  <a:gd name="T13" fmla="*/ 2147483646 h 40"/>
                  <a:gd name="T14" fmla="*/ 2147483646 w 54"/>
                  <a:gd name="T15" fmla="*/ 2147483646 h 40"/>
                  <a:gd name="T16" fmla="*/ 2147483646 w 54"/>
                  <a:gd name="T17" fmla="*/ 2147483646 h 40"/>
                  <a:gd name="T18" fmla="*/ 2147483646 w 54"/>
                  <a:gd name="T19" fmla="*/ 2147483646 h 40"/>
                  <a:gd name="T20" fmla="*/ 2147483646 w 54"/>
                  <a:gd name="T21" fmla="*/ 2147483646 h 40"/>
                  <a:gd name="T22" fmla="*/ 2147483646 w 54"/>
                  <a:gd name="T23" fmla="*/ 2147483646 h 40"/>
                  <a:gd name="T24" fmla="*/ 2147483646 w 54"/>
                  <a:gd name="T25" fmla="*/ 2147483646 h 40"/>
                  <a:gd name="T26" fmla="*/ 2147483646 w 54"/>
                  <a:gd name="T27" fmla="*/ 2147483646 h 40"/>
                  <a:gd name="T28" fmla="*/ 2147483646 w 54"/>
                  <a:gd name="T29" fmla="*/ 2147483646 h 40"/>
                  <a:gd name="T30" fmla="*/ 2147483646 w 54"/>
                  <a:gd name="T31" fmla="*/ 2147483646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0"/>
              <p:cNvSpPr>
                <a:spLocks/>
              </p:cNvSpPr>
              <p:nvPr userDrawn="1"/>
            </p:nvSpPr>
            <p:spPr bwMode="ltGray">
              <a:xfrm rot="12185230" flipV="1">
                <a:off x="3010" y="2344"/>
                <a:ext cx="330" cy="2059"/>
              </a:xfrm>
              <a:custGeom>
                <a:avLst/>
                <a:gdLst>
                  <a:gd name="T0" fmla="*/ 0 w 149"/>
                  <a:gd name="T1" fmla="*/ 0 h 704"/>
                  <a:gd name="T2" fmla="*/ 2147483646 w 149"/>
                  <a:gd name="T3" fmla="*/ 2147483646 h 704"/>
                  <a:gd name="T4" fmla="*/ 2147483646 w 149"/>
                  <a:gd name="T5" fmla="*/ 2147483646 h 704"/>
                  <a:gd name="T6" fmla="*/ 2147483646 w 149"/>
                  <a:gd name="T7" fmla="*/ 2147483646 h 704"/>
                  <a:gd name="T8" fmla="*/ 2147483646 w 149"/>
                  <a:gd name="T9" fmla="*/ 2147483646 h 704"/>
                  <a:gd name="T10" fmla="*/ 2147483646 w 149"/>
                  <a:gd name="T11" fmla="*/ 2147483646 h 704"/>
                  <a:gd name="T12" fmla="*/ 2147483646 w 149"/>
                  <a:gd name="T13" fmla="*/ 2147483646 h 704"/>
                  <a:gd name="T14" fmla="*/ 2147483646 w 149"/>
                  <a:gd name="T15" fmla="*/ 2147483646 h 704"/>
                  <a:gd name="T16" fmla="*/ 2147483646 w 149"/>
                  <a:gd name="T17" fmla="*/ 2147483646 h 704"/>
                  <a:gd name="T18" fmla="*/ 2147483646 w 149"/>
                  <a:gd name="T19" fmla="*/ 2147483646 h 704"/>
                  <a:gd name="T20" fmla="*/ 2147483646 w 149"/>
                  <a:gd name="T21" fmla="*/ 2147483646 h 704"/>
                  <a:gd name="T22" fmla="*/ 2147483646 w 149"/>
                  <a:gd name="T23" fmla="*/ 2147483646 h 704"/>
                  <a:gd name="T24" fmla="*/ 2147483646 w 149"/>
                  <a:gd name="T25" fmla="*/ 2147483646 h 704"/>
                  <a:gd name="T26" fmla="*/ 2147483646 w 149"/>
                  <a:gd name="T27" fmla="*/ 2147483646 h 704"/>
                  <a:gd name="T28" fmla="*/ 2147483646 w 149"/>
                  <a:gd name="T29" fmla="*/ 2147483646 h 704"/>
                  <a:gd name="T30" fmla="*/ 2147483646 w 149"/>
                  <a:gd name="T31" fmla="*/ 2147483646 h 704"/>
                  <a:gd name="T32" fmla="*/ 2147483646 w 149"/>
                  <a:gd name="T33" fmla="*/ 2147483646 h 704"/>
                  <a:gd name="T34" fmla="*/ 2147483646 w 149"/>
                  <a:gd name="T35" fmla="*/ 2147483646 h 704"/>
                  <a:gd name="T36" fmla="*/ 2147483646 w 149"/>
                  <a:gd name="T37" fmla="*/ 2147483646 h 704"/>
                  <a:gd name="T38" fmla="*/ 2147483646 w 149"/>
                  <a:gd name="T39" fmla="*/ 2147483646 h 704"/>
                  <a:gd name="T40" fmla="*/ 2147483646 w 149"/>
                  <a:gd name="T41" fmla="*/ 2147483646 h 704"/>
                  <a:gd name="T42" fmla="*/ 2147483646 w 149"/>
                  <a:gd name="T43" fmla="*/ 2147483646 h 704"/>
                  <a:gd name="T44" fmla="*/ 2147483646 w 149"/>
                  <a:gd name="T45" fmla="*/ 2147483646 h 704"/>
                  <a:gd name="T46" fmla="*/ 2147483646 w 149"/>
                  <a:gd name="T47" fmla="*/ 2147483646 h 704"/>
                  <a:gd name="T48" fmla="*/ 2147483646 w 149"/>
                  <a:gd name="T49" fmla="*/ 2147483646 h 704"/>
                  <a:gd name="T50" fmla="*/ 2147483646 w 149"/>
                  <a:gd name="T51" fmla="*/ 2147483646 h 704"/>
                  <a:gd name="T52" fmla="*/ 2147483646 w 149"/>
                  <a:gd name="T53" fmla="*/ 2147483646 h 704"/>
                  <a:gd name="T54" fmla="*/ 2147483646 w 149"/>
                  <a:gd name="T55" fmla="*/ 2147483646 h 704"/>
                  <a:gd name="T56" fmla="*/ 2147483646 w 149"/>
                  <a:gd name="T57" fmla="*/ 2147483646 h 704"/>
                  <a:gd name="T58" fmla="*/ 2147483646 w 149"/>
                  <a:gd name="T59" fmla="*/ 2147483646 h 704"/>
                  <a:gd name="T60" fmla="*/ 2147483646 w 149"/>
                  <a:gd name="T61" fmla="*/ 2147483646 h 704"/>
                  <a:gd name="T62" fmla="*/ 2147483646 w 149"/>
                  <a:gd name="T63" fmla="*/ 2147483646 h 704"/>
                  <a:gd name="T64" fmla="*/ 2147483646 w 149"/>
                  <a:gd name="T65" fmla="*/ 2147483646 h 704"/>
                  <a:gd name="T66" fmla="*/ 2147483646 w 149"/>
                  <a:gd name="T67" fmla="*/ 2147483646 h 704"/>
                  <a:gd name="T68" fmla="*/ 2147483646 w 149"/>
                  <a:gd name="T69" fmla="*/ 2147483646 h 704"/>
                  <a:gd name="T70" fmla="*/ 2147483646 w 149"/>
                  <a:gd name="T71" fmla="*/ 2147483646 h 704"/>
                  <a:gd name="T72" fmla="*/ 2147483646 w 149"/>
                  <a:gd name="T73" fmla="*/ 2147483646 h 704"/>
                  <a:gd name="T74" fmla="*/ 2147483646 w 149"/>
                  <a:gd name="T75" fmla="*/ 2147483646 h 704"/>
                  <a:gd name="T76" fmla="*/ 2147483646 w 149"/>
                  <a:gd name="T77" fmla="*/ 2147483646 h 704"/>
                  <a:gd name="T78" fmla="*/ 2147483646 w 149"/>
                  <a:gd name="T79" fmla="*/ 2147483646 h 704"/>
                  <a:gd name="T80" fmla="*/ 214748364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11"/>
            <p:cNvSpPr>
              <a:spLocks/>
            </p:cNvSpPr>
            <p:nvPr userDrawn="1"/>
          </p:nvSpPr>
          <p:spPr bwMode="ltGray">
            <a:xfrm rot="373331" flipH="1">
              <a:off x="22" y="1957"/>
              <a:ext cx="323" cy="649"/>
            </a:xfrm>
            <a:custGeom>
              <a:avLst/>
              <a:gdLst>
                <a:gd name="T0" fmla="*/ 2147483646 w 128"/>
                <a:gd name="T1" fmla="*/ 0 h 217"/>
                <a:gd name="T2" fmla="*/ 2147483646 w 128"/>
                <a:gd name="T3" fmla="*/ 2147483646 h 217"/>
                <a:gd name="T4" fmla="*/ 2147483646 w 128"/>
                <a:gd name="T5" fmla="*/ 2147483646 h 217"/>
                <a:gd name="T6" fmla="*/ 2147483646 w 128"/>
                <a:gd name="T7" fmla="*/ 2147483646 h 217"/>
                <a:gd name="T8" fmla="*/ 2147483646 w 128"/>
                <a:gd name="T9" fmla="*/ 2147483646 h 217"/>
                <a:gd name="T10" fmla="*/ 2147483646 w 128"/>
                <a:gd name="T11" fmla="*/ 2147483646 h 217"/>
                <a:gd name="T12" fmla="*/ 2147483646 w 128"/>
                <a:gd name="T13" fmla="*/ 2147483646 h 217"/>
                <a:gd name="T14" fmla="*/ 2147483646 w 128"/>
                <a:gd name="T15" fmla="*/ 2147483646 h 217"/>
                <a:gd name="T16" fmla="*/ 2147483646 w 128"/>
                <a:gd name="T17" fmla="*/ 2147483646 h 217"/>
                <a:gd name="T18" fmla="*/ 2147483646 w 128"/>
                <a:gd name="T19" fmla="*/ 2147483646 h 217"/>
                <a:gd name="T20" fmla="*/ 2147483646 w 128"/>
                <a:gd name="T21" fmla="*/ 2147483646 h 217"/>
                <a:gd name="T22" fmla="*/ 2147483646 w 128"/>
                <a:gd name="T23" fmla="*/ 2147483646 h 217"/>
                <a:gd name="T24" fmla="*/ 2147483646 w 128"/>
                <a:gd name="T25" fmla="*/ 2147483646 h 217"/>
                <a:gd name="T26" fmla="*/ 2147483646 w 128"/>
                <a:gd name="T27" fmla="*/ 2147483646 h 217"/>
                <a:gd name="T28" fmla="*/ 2147483646 w 128"/>
                <a:gd name="T29" fmla="*/ 2147483646 h 217"/>
                <a:gd name="T30" fmla="*/ 0 w 128"/>
                <a:gd name="T31" fmla="*/ 2147483646 h 217"/>
                <a:gd name="T32" fmla="*/ 2147483646 w 128"/>
                <a:gd name="T33" fmla="*/ 2147483646 h 217"/>
                <a:gd name="T34" fmla="*/ 2147483646 w 128"/>
                <a:gd name="T35" fmla="*/ 2147483646 h 217"/>
                <a:gd name="T36" fmla="*/ 2147483646 w 128"/>
                <a:gd name="T37" fmla="*/ 2147483646 h 217"/>
                <a:gd name="T38" fmla="*/ 2147483646 w 128"/>
                <a:gd name="T39" fmla="*/ 2147483646 h 217"/>
                <a:gd name="T40" fmla="*/ 2147483646 w 128"/>
                <a:gd name="T41" fmla="*/ 2147483646 h 217"/>
                <a:gd name="T42" fmla="*/ 2147483646 w 128"/>
                <a:gd name="T43" fmla="*/ 2147483646 h 217"/>
                <a:gd name="T44" fmla="*/ 2147483646 w 128"/>
                <a:gd name="T45" fmla="*/ 2147483646 h 217"/>
                <a:gd name="T46" fmla="*/ 2147483646 w 128"/>
                <a:gd name="T47" fmla="*/ 2147483646 h 217"/>
                <a:gd name="T48" fmla="*/ 2147483646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4"/>
            <p:cNvSpPr>
              <a:spLocks/>
            </p:cNvSpPr>
            <p:nvPr userDrawn="1"/>
          </p:nvSpPr>
          <p:spPr bwMode="ltGray">
            <a:xfrm rot="373331" flipH="1">
              <a:off x="898" y="2855"/>
              <a:ext cx="354" cy="464"/>
            </a:xfrm>
            <a:custGeom>
              <a:avLst/>
              <a:gdLst>
                <a:gd name="T0" fmla="*/ 2147483646 w 117"/>
                <a:gd name="T1" fmla="*/ 0 h 132"/>
                <a:gd name="T2" fmla="*/ 0 w 117"/>
                <a:gd name="T3" fmla="*/ 2147483646 h 132"/>
                <a:gd name="T4" fmla="*/ 2147483646 w 117"/>
                <a:gd name="T5" fmla="*/ 2147483646 h 132"/>
                <a:gd name="T6" fmla="*/ 2147483646 w 117"/>
                <a:gd name="T7" fmla="*/ 2147483646 h 132"/>
                <a:gd name="T8" fmla="*/ 2147483646 w 117"/>
                <a:gd name="T9" fmla="*/ 2147483646 h 132"/>
                <a:gd name="T10" fmla="*/ 2147483646 w 117"/>
                <a:gd name="T11" fmla="*/ 2147483646 h 132"/>
                <a:gd name="T12" fmla="*/ 2147483646 w 117"/>
                <a:gd name="T13" fmla="*/ 2147483646 h 132"/>
                <a:gd name="T14" fmla="*/ 2147483646 w 117"/>
                <a:gd name="T15" fmla="*/ 2147483646 h 132"/>
                <a:gd name="T16" fmla="*/ 2147483646 w 117"/>
                <a:gd name="T17" fmla="*/ 2147483646 h 132"/>
                <a:gd name="T18" fmla="*/ 2147483646 w 117"/>
                <a:gd name="T19" fmla="*/ 2147483646 h 132"/>
                <a:gd name="T20" fmla="*/ 2147483646 w 117"/>
                <a:gd name="T21" fmla="*/ 2147483646 h 132"/>
                <a:gd name="T22" fmla="*/ 2147483646 w 117"/>
                <a:gd name="T23" fmla="*/ 2147483646 h 132"/>
                <a:gd name="T24" fmla="*/ 2147483646 w 117"/>
                <a:gd name="T25" fmla="*/ 2147483646 h 132"/>
                <a:gd name="T26" fmla="*/ 2147483646 w 117"/>
                <a:gd name="T27" fmla="*/ 2147483646 h 132"/>
                <a:gd name="T28" fmla="*/ 2147483646 w 117"/>
                <a:gd name="T29" fmla="*/ 2147483646 h 132"/>
                <a:gd name="T30" fmla="*/ 2147483646 w 117"/>
                <a:gd name="T31" fmla="*/ 2147483646 h 132"/>
                <a:gd name="T32" fmla="*/ 2147483646 w 117"/>
                <a:gd name="T33" fmla="*/ 2147483646 h 132"/>
                <a:gd name="T34" fmla="*/ 2147483646 w 117"/>
                <a:gd name="T35" fmla="*/ 2147483646 h 132"/>
                <a:gd name="T36" fmla="*/ 2147483646 w 117"/>
                <a:gd name="T37" fmla="*/ 2147483646 h 132"/>
                <a:gd name="T38" fmla="*/ 2147483646 w 117"/>
                <a:gd name="T39" fmla="*/ 2147483646 h 132"/>
                <a:gd name="T40" fmla="*/ 2147483646 w 117"/>
                <a:gd name="T41" fmla="*/ 2147483646 h 132"/>
                <a:gd name="T42" fmla="*/ 2147483646 w 117"/>
                <a:gd name="T43" fmla="*/ 2147483646 h 132"/>
                <a:gd name="T44" fmla="*/ 2147483646 w 117"/>
                <a:gd name="T45" fmla="*/ 2147483646 h 132"/>
                <a:gd name="T46" fmla="*/ 2147483646 w 117"/>
                <a:gd name="T47" fmla="*/ 2147483646 h 132"/>
                <a:gd name="T48" fmla="*/ 2147483646 w 117"/>
                <a:gd name="T49" fmla="*/ 2147483646 h 132"/>
                <a:gd name="T50" fmla="*/ 2147483646 w 117"/>
                <a:gd name="T51" fmla="*/ 2147483646 h 132"/>
                <a:gd name="T52" fmla="*/ 2147483646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5"/>
            <p:cNvSpPr>
              <a:spLocks/>
            </p:cNvSpPr>
            <p:nvPr userDrawn="1"/>
          </p:nvSpPr>
          <p:spPr bwMode="ltGray">
            <a:xfrm rot="373331" flipH="1">
              <a:off x="799" y="2979"/>
              <a:ext cx="87" cy="274"/>
            </a:xfrm>
            <a:custGeom>
              <a:avLst/>
              <a:gdLst>
                <a:gd name="T0" fmla="*/ 2147483646 w 29"/>
                <a:gd name="T1" fmla="*/ 0 h 77"/>
                <a:gd name="T2" fmla="*/ 2147483646 w 29"/>
                <a:gd name="T3" fmla="*/ 0 h 77"/>
                <a:gd name="T4" fmla="*/ 2147483646 w 29"/>
                <a:gd name="T5" fmla="*/ 2147483646 h 77"/>
                <a:gd name="T6" fmla="*/ 2147483646 w 29"/>
                <a:gd name="T7" fmla="*/ 2147483646 h 77"/>
                <a:gd name="T8" fmla="*/ 2147483646 w 29"/>
                <a:gd name="T9" fmla="*/ 2147483646 h 77"/>
                <a:gd name="T10" fmla="*/ 2147483646 w 29"/>
                <a:gd name="T11" fmla="*/ 2147483646 h 77"/>
                <a:gd name="T12" fmla="*/ 0 w 29"/>
                <a:gd name="T13" fmla="*/ 2147483646 h 77"/>
                <a:gd name="T14" fmla="*/ 2147483646 w 29"/>
                <a:gd name="T15" fmla="*/ 2147483646 h 77"/>
                <a:gd name="T16" fmla="*/ 2147483646 w 29"/>
                <a:gd name="T17" fmla="*/ 2147483646 h 77"/>
                <a:gd name="T18" fmla="*/ 2147483646 w 29"/>
                <a:gd name="T19" fmla="*/ 2147483646 h 77"/>
                <a:gd name="T20" fmla="*/ 2147483646 w 29"/>
                <a:gd name="T21" fmla="*/ 2147483646 h 77"/>
                <a:gd name="T22" fmla="*/ 2147483646 w 29"/>
                <a:gd name="T23" fmla="*/ 2147483646 h 77"/>
                <a:gd name="T24" fmla="*/ 2147483646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 name="Group 17"/>
            <p:cNvGrpSpPr>
              <a:grpSpLocks/>
            </p:cNvGrpSpPr>
            <p:nvPr userDrawn="1"/>
          </p:nvGrpSpPr>
          <p:grpSpPr bwMode="auto">
            <a:xfrm rot="3220060">
              <a:off x="2631" y="754"/>
              <a:ext cx="569" cy="637"/>
              <a:chOff x="1727" y="866"/>
              <a:chExt cx="129" cy="157"/>
            </a:xfrm>
          </p:grpSpPr>
          <p:sp>
            <p:nvSpPr>
              <p:cNvPr id="36" name="Freeform 18"/>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9"/>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0"/>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21"/>
            <p:cNvGrpSpPr>
              <a:grpSpLocks/>
            </p:cNvGrpSpPr>
            <p:nvPr userDrawn="1"/>
          </p:nvGrpSpPr>
          <p:grpSpPr bwMode="auto">
            <a:xfrm rot="-6691250">
              <a:off x="3637" y="132"/>
              <a:ext cx="356" cy="607"/>
              <a:chOff x="1727" y="866"/>
              <a:chExt cx="129" cy="157"/>
            </a:xfrm>
          </p:grpSpPr>
          <p:sp>
            <p:nvSpPr>
              <p:cNvPr id="33" name="Freeform 22"/>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3"/>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4"/>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Group 25"/>
            <p:cNvGrpSpPr>
              <a:grpSpLocks/>
            </p:cNvGrpSpPr>
            <p:nvPr userDrawn="1"/>
          </p:nvGrpSpPr>
          <p:grpSpPr bwMode="auto">
            <a:xfrm rot="8524840">
              <a:off x="668" y="3321"/>
              <a:ext cx="501" cy="502"/>
              <a:chOff x="1727" y="866"/>
              <a:chExt cx="129" cy="157"/>
            </a:xfrm>
          </p:grpSpPr>
          <p:sp>
            <p:nvSpPr>
              <p:cNvPr id="30" name="Freeform 26"/>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7"/>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8"/>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9"/>
            <p:cNvGrpSpPr>
              <a:grpSpLocks/>
            </p:cNvGrpSpPr>
            <p:nvPr userDrawn="1"/>
          </p:nvGrpSpPr>
          <p:grpSpPr bwMode="auto">
            <a:xfrm rot="4106450" flipH="1">
              <a:off x="393" y="262"/>
              <a:ext cx="709" cy="892"/>
              <a:chOff x="1727" y="866"/>
              <a:chExt cx="129" cy="157"/>
            </a:xfrm>
          </p:grpSpPr>
          <p:sp>
            <p:nvSpPr>
              <p:cNvPr id="27" name="Freeform 30"/>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33"/>
            <p:cNvGrpSpPr>
              <a:grpSpLocks/>
            </p:cNvGrpSpPr>
            <p:nvPr userDrawn="1"/>
          </p:nvGrpSpPr>
          <p:grpSpPr bwMode="auto">
            <a:xfrm rot="10015322" flipH="1">
              <a:off x="4625" y="2382"/>
              <a:ext cx="709" cy="892"/>
              <a:chOff x="1727" y="866"/>
              <a:chExt cx="129" cy="157"/>
            </a:xfrm>
          </p:grpSpPr>
          <p:sp>
            <p:nvSpPr>
              <p:cNvPr id="24" name="Freeform 34"/>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5"/>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6"/>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38"/>
            <p:cNvSpPr>
              <a:spLocks/>
            </p:cNvSpPr>
            <p:nvPr userDrawn="1"/>
          </p:nvSpPr>
          <p:spPr bwMode="ltGray">
            <a:xfrm rot="9832527" flipV="1">
              <a:off x="2158" y="102"/>
              <a:ext cx="681" cy="593"/>
            </a:xfrm>
            <a:custGeom>
              <a:avLst/>
              <a:gdLst>
                <a:gd name="T0" fmla="*/ 0 w 257"/>
                <a:gd name="T1" fmla="*/ 0 h 237"/>
                <a:gd name="T2" fmla="*/ 0 w 257"/>
                <a:gd name="T3" fmla="*/ 2147483646 h 237"/>
                <a:gd name="T4" fmla="*/ 2147483646 w 257"/>
                <a:gd name="T5" fmla="*/ 2147483646 h 237"/>
                <a:gd name="T6" fmla="*/ 2147483646 w 257"/>
                <a:gd name="T7" fmla="*/ 2147483646 h 237"/>
                <a:gd name="T8" fmla="*/ 2147483646 w 257"/>
                <a:gd name="T9" fmla="*/ 2147483646 h 237"/>
                <a:gd name="T10" fmla="*/ 2147483646 w 257"/>
                <a:gd name="T11" fmla="*/ 2147483646 h 237"/>
                <a:gd name="T12" fmla="*/ 2147483646 w 257"/>
                <a:gd name="T13" fmla="*/ 2147483646 h 237"/>
                <a:gd name="T14" fmla="*/ 2147483646 w 257"/>
                <a:gd name="T15" fmla="*/ 2147483646 h 237"/>
                <a:gd name="T16" fmla="*/ 2147483646 w 257"/>
                <a:gd name="T17" fmla="*/ 2147483646 h 237"/>
                <a:gd name="T18" fmla="*/ 2147483646 w 257"/>
                <a:gd name="T19" fmla="*/ 2147483646 h 237"/>
                <a:gd name="T20" fmla="*/ 2147483646 w 257"/>
                <a:gd name="T21" fmla="*/ 2147483646 h 237"/>
                <a:gd name="T22" fmla="*/ 2147483646 w 257"/>
                <a:gd name="T23" fmla="*/ 2147483646 h 237"/>
                <a:gd name="T24" fmla="*/ 2147483646 w 257"/>
                <a:gd name="T25" fmla="*/ 2147483646 h 237"/>
                <a:gd name="T26" fmla="*/ 2147483646 w 257"/>
                <a:gd name="T27" fmla="*/ 2147483646 h 237"/>
                <a:gd name="T28" fmla="*/ 2147483646 w 257"/>
                <a:gd name="T29" fmla="*/ 2147483646 h 237"/>
                <a:gd name="T30" fmla="*/ 2147483646 w 257"/>
                <a:gd name="T31" fmla="*/ 2147483646 h 237"/>
                <a:gd name="T32" fmla="*/ 2147483646 w 257"/>
                <a:gd name="T33" fmla="*/ 2147483646 h 237"/>
                <a:gd name="T34" fmla="*/ 2147483646 w 257"/>
                <a:gd name="T35" fmla="*/ 2147483646 h 237"/>
                <a:gd name="T36" fmla="*/ 2147483646 w 257"/>
                <a:gd name="T37" fmla="*/ 2147483646 h 237"/>
                <a:gd name="T38" fmla="*/ 2147483646 w 257"/>
                <a:gd name="T39" fmla="*/ 2147483646 h 237"/>
                <a:gd name="T40" fmla="*/ 2147483646 w 257"/>
                <a:gd name="T41" fmla="*/ 2147483646 h 237"/>
                <a:gd name="T42" fmla="*/ 2147483646 w 257"/>
                <a:gd name="T43" fmla="*/ 2147483646 h 237"/>
                <a:gd name="T44" fmla="*/ 2147483646 w 257"/>
                <a:gd name="T45" fmla="*/ 2147483646 h 237"/>
                <a:gd name="T46" fmla="*/ 2147483646 w 257"/>
                <a:gd name="T47" fmla="*/ 2147483646 h 237"/>
                <a:gd name="T48" fmla="*/ 2147483646 w 257"/>
                <a:gd name="T49" fmla="*/ 2147483646 h 237"/>
                <a:gd name="T50" fmla="*/ 2147483646 w 257"/>
                <a:gd name="T51" fmla="*/ 2147483646 h 237"/>
                <a:gd name="T52" fmla="*/ 2147483646 w 257"/>
                <a:gd name="T53" fmla="*/ 2147483646 h 237"/>
                <a:gd name="T54" fmla="*/ 2147483646 w 257"/>
                <a:gd name="T55" fmla="*/ 2147483646 h 237"/>
                <a:gd name="T56" fmla="*/ 2147483646 w 257"/>
                <a:gd name="T57" fmla="*/ 2147483646 h 237"/>
                <a:gd name="T58" fmla="*/ 2147483646 w 257"/>
                <a:gd name="T59" fmla="*/ 2147483646 h 237"/>
                <a:gd name="T60" fmla="*/ 2147483646 w 257"/>
                <a:gd name="T61" fmla="*/ 2147483646 h 237"/>
                <a:gd name="T62" fmla="*/ 2147483646 w 257"/>
                <a:gd name="T63" fmla="*/ 214748364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39"/>
            <p:cNvSpPr>
              <a:spLocks/>
            </p:cNvSpPr>
            <p:nvPr userDrawn="1"/>
          </p:nvSpPr>
          <p:spPr bwMode="ltGray">
            <a:xfrm rot="9832527" flipV="1">
              <a:off x="1997" y="858"/>
              <a:ext cx="330" cy="278"/>
            </a:xfrm>
            <a:custGeom>
              <a:avLst/>
              <a:gdLst>
                <a:gd name="T0" fmla="*/ 2147483646 w 124"/>
                <a:gd name="T1" fmla="*/ 0 h 110"/>
                <a:gd name="T2" fmla="*/ 2147483646 w 124"/>
                <a:gd name="T3" fmla="*/ 2147483646 h 110"/>
                <a:gd name="T4" fmla="*/ 2147483646 w 124"/>
                <a:gd name="T5" fmla="*/ 2147483646 h 110"/>
                <a:gd name="T6" fmla="*/ 2147483646 w 124"/>
                <a:gd name="T7" fmla="*/ 2147483646 h 110"/>
                <a:gd name="T8" fmla="*/ 2147483646 w 124"/>
                <a:gd name="T9" fmla="*/ 2147483646 h 110"/>
                <a:gd name="T10" fmla="*/ 2147483646 w 124"/>
                <a:gd name="T11" fmla="*/ 2147483646 h 110"/>
                <a:gd name="T12" fmla="*/ 2147483646 w 124"/>
                <a:gd name="T13" fmla="*/ 2147483646 h 110"/>
                <a:gd name="T14" fmla="*/ 2147483646 w 124"/>
                <a:gd name="T15" fmla="*/ 2147483646 h 110"/>
                <a:gd name="T16" fmla="*/ 2147483646 w 124"/>
                <a:gd name="T17" fmla="*/ 2147483646 h 110"/>
                <a:gd name="T18" fmla="*/ 0 w 124"/>
                <a:gd name="T19" fmla="*/ 2147483646 h 110"/>
                <a:gd name="T20" fmla="*/ 2147483646 w 124"/>
                <a:gd name="T21" fmla="*/ 2147483646 h 110"/>
                <a:gd name="T22" fmla="*/ 2147483646 w 124"/>
                <a:gd name="T23" fmla="*/ 2147483646 h 110"/>
                <a:gd name="T24" fmla="*/ 2147483646 w 124"/>
                <a:gd name="T25" fmla="*/ 2147483646 h 110"/>
                <a:gd name="T26" fmla="*/ 2147483646 w 124"/>
                <a:gd name="T27" fmla="*/ 2147483646 h 110"/>
                <a:gd name="T28" fmla="*/ 2147483646 w 124"/>
                <a:gd name="T29" fmla="*/ 2147483646 h 110"/>
                <a:gd name="T30" fmla="*/ 2147483646 w 124"/>
                <a:gd name="T31" fmla="*/ 2147483646 h 110"/>
                <a:gd name="T32" fmla="*/ 2147483646 w 124"/>
                <a:gd name="T33" fmla="*/ 2147483646 h 110"/>
                <a:gd name="T34" fmla="*/ 2147483646 w 124"/>
                <a:gd name="T35" fmla="*/ 2147483646 h 110"/>
                <a:gd name="T36" fmla="*/ 2147483646 w 124"/>
                <a:gd name="T37" fmla="*/ 2147483646 h 110"/>
                <a:gd name="T38" fmla="*/ 2147483646 w 124"/>
                <a:gd name="T39" fmla="*/ 2147483646 h 110"/>
                <a:gd name="T40" fmla="*/ 2147483646 w 124"/>
                <a:gd name="T41" fmla="*/ 2147483646 h 110"/>
                <a:gd name="T42" fmla="*/ 2147483646 w 124"/>
                <a:gd name="T43" fmla="*/ 2147483646 h 110"/>
                <a:gd name="T44" fmla="*/ 2147483646 w 124"/>
                <a:gd name="T45" fmla="*/ 2147483646 h 110"/>
                <a:gd name="T46" fmla="*/ 2147483646 w 124"/>
                <a:gd name="T47" fmla="*/ 2147483646 h 110"/>
                <a:gd name="T48" fmla="*/ 2147483646 w 124"/>
                <a:gd name="T49" fmla="*/ 2147483646 h 110"/>
                <a:gd name="T50" fmla="*/ 2147483646 w 124"/>
                <a:gd name="T51" fmla="*/ 2147483646 h 110"/>
                <a:gd name="T52" fmla="*/ 2147483646 w 124"/>
                <a:gd name="T53" fmla="*/ 2147483646 h 110"/>
                <a:gd name="T54" fmla="*/ 2147483646 w 124"/>
                <a:gd name="T55" fmla="*/ 2147483646 h 110"/>
                <a:gd name="T56" fmla="*/ 2147483646 w 124"/>
                <a:gd name="T57" fmla="*/ 2147483646 h 110"/>
                <a:gd name="T58" fmla="*/ 214748364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0"/>
            <p:cNvSpPr>
              <a:spLocks/>
            </p:cNvSpPr>
            <p:nvPr userDrawn="1"/>
          </p:nvSpPr>
          <p:spPr bwMode="ltGray">
            <a:xfrm rot="9832527" flipV="1">
              <a:off x="2224" y="808"/>
              <a:ext cx="123" cy="233"/>
            </a:xfrm>
            <a:custGeom>
              <a:avLst/>
              <a:gdLst>
                <a:gd name="T0" fmla="*/ 2147483646 w 46"/>
                <a:gd name="T1" fmla="*/ 0 h 94"/>
                <a:gd name="T2" fmla="*/ 2147483646 w 46"/>
                <a:gd name="T3" fmla="*/ 2147483646 h 94"/>
                <a:gd name="T4" fmla="*/ 2147483646 w 46"/>
                <a:gd name="T5" fmla="*/ 2147483646 h 94"/>
                <a:gd name="T6" fmla="*/ 2147483646 w 46"/>
                <a:gd name="T7" fmla="*/ 2147483646 h 94"/>
                <a:gd name="T8" fmla="*/ 0 w 46"/>
                <a:gd name="T9" fmla="*/ 2147483646 h 94"/>
                <a:gd name="T10" fmla="*/ 2147483646 w 46"/>
                <a:gd name="T11" fmla="*/ 2147483646 h 94"/>
                <a:gd name="T12" fmla="*/ 2147483646 w 46"/>
                <a:gd name="T13" fmla="*/ 2147483646 h 94"/>
                <a:gd name="T14" fmla="*/ 2147483646 w 46"/>
                <a:gd name="T15" fmla="*/ 2147483646 h 94"/>
                <a:gd name="T16" fmla="*/ 2147483646 w 46"/>
                <a:gd name="T17" fmla="*/ 2147483646 h 94"/>
                <a:gd name="T18" fmla="*/ 2147483646 w 46"/>
                <a:gd name="T19" fmla="*/ 2147483646 h 94"/>
                <a:gd name="T20" fmla="*/ 2147483646 w 46"/>
                <a:gd name="T21" fmla="*/ 2147483646 h 94"/>
                <a:gd name="T22" fmla="*/ 2147483646 w 46"/>
                <a:gd name="T23" fmla="*/ 2147483646 h 94"/>
                <a:gd name="T24" fmla="*/ 214748364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42"/>
            <p:cNvSpPr>
              <a:spLocks/>
            </p:cNvSpPr>
            <p:nvPr userDrawn="1"/>
          </p:nvSpPr>
          <p:spPr bwMode="ltGray">
            <a:xfrm rot="9832527" flipV="1">
              <a:off x="2173" y="1238"/>
              <a:ext cx="393" cy="2300"/>
            </a:xfrm>
            <a:custGeom>
              <a:avLst/>
              <a:gdLst>
                <a:gd name="T0" fmla="*/ 0 w 149"/>
                <a:gd name="T1" fmla="*/ 0 h 704"/>
                <a:gd name="T2" fmla="*/ 2147483646 w 149"/>
                <a:gd name="T3" fmla="*/ 2147483646 h 704"/>
                <a:gd name="T4" fmla="*/ 2147483646 w 149"/>
                <a:gd name="T5" fmla="*/ 2147483646 h 704"/>
                <a:gd name="T6" fmla="*/ 2147483646 w 149"/>
                <a:gd name="T7" fmla="*/ 2147483646 h 704"/>
                <a:gd name="T8" fmla="*/ 2147483646 w 149"/>
                <a:gd name="T9" fmla="*/ 2147483646 h 704"/>
                <a:gd name="T10" fmla="*/ 2147483646 w 149"/>
                <a:gd name="T11" fmla="*/ 2147483646 h 704"/>
                <a:gd name="T12" fmla="*/ 2147483646 w 149"/>
                <a:gd name="T13" fmla="*/ 2147483646 h 704"/>
                <a:gd name="T14" fmla="*/ 2147483646 w 149"/>
                <a:gd name="T15" fmla="*/ 2147483646 h 704"/>
                <a:gd name="T16" fmla="*/ 2147483646 w 149"/>
                <a:gd name="T17" fmla="*/ 2147483646 h 704"/>
                <a:gd name="T18" fmla="*/ 2147483646 w 149"/>
                <a:gd name="T19" fmla="*/ 2147483646 h 704"/>
                <a:gd name="T20" fmla="*/ 2147483646 w 149"/>
                <a:gd name="T21" fmla="*/ 2147483646 h 704"/>
                <a:gd name="T22" fmla="*/ 2147483646 w 149"/>
                <a:gd name="T23" fmla="*/ 2147483646 h 704"/>
                <a:gd name="T24" fmla="*/ 2147483646 w 149"/>
                <a:gd name="T25" fmla="*/ 2147483646 h 704"/>
                <a:gd name="T26" fmla="*/ 2147483646 w 149"/>
                <a:gd name="T27" fmla="*/ 2147483646 h 704"/>
                <a:gd name="T28" fmla="*/ 2147483646 w 149"/>
                <a:gd name="T29" fmla="*/ 2147483646 h 704"/>
                <a:gd name="T30" fmla="*/ 2147483646 w 149"/>
                <a:gd name="T31" fmla="*/ 2147483646 h 704"/>
                <a:gd name="T32" fmla="*/ 2147483646 w 149"/>
                <a:gd name="T33" fmla="*/ 2147483646 h 704"/>
                <a:gd name="T34" fmla="*/ 2147483646 w 149"/>
                <a:gd name="T35" fmla="*/ 2147483646 h 704"/>
                <a:gd name="T36" fmla="*/ 2147483646 w 149"/>
                <a:gd name="T37" fmla="*/ 2147483646 h 704"/>
                <a:gd name="T38" fmla="*/ 2147483646 w 149"/>
                <a:gd name="T39" fmla="*/ 2147483646 h 704"/>
                <a:gd name="T40" fmla="*/ 2147483646 w 149"/>
                <a:gd name="T41" fmla="*/ 2147483646 h 704"/>
                <a:gd name="T42" fmla="*/ 2147483646 w 149"/>
                <a:gd name="T43" fmla="*/ 2147483646 h 704"/>
                <a:gd name="T44" fmla="*/ 2147483646 w 149"/>
                <a:gd name="T45" fmla="*/ 2147483646 h 704"/>
                <a:gd name="T46" fmla="*/ 2147483646 w 149"/>
                <a:gd name="T47" fmla="*/ 2147483646 h 704"/>
                <a:gd name="T48" fmla="*/ 2147483646 w 149"/>
                <a:gd name="T49" fmla="*/ 2147483646 h 704"/>
                <a:gd name="T50" fmla="*/ 2147483646 w 149"/>
                <a:gd name="T51" fmla="*/ 2147483646 h 704"/>
                <a:gd name="T52" fmla="*/ 2147483646 w 149"/>
                <a:gd name="T53" fmla="*/ 2147483646 h 704"/>
                <a:gd name="T54" fmla="*/ 2147483646 w 149"/>
                <a:gd name="T55" fmla="*/ 2147483646 h 704"/>
                <a:gd name="T56" fmla="*/ 2147483646 w 149"/>
                <a:gd name="T57" fmla="*/ 2147483646 h 704"/>
                <a:gd name="T58" fmla="*/ 2147483646 w 149"/>
                <a:gd name="T59" fmla="*/ 2147483646 h 704"/>
                <a:gd name="T60" fmla="*/ 2147483646 w 149"/>
                <a:gd name="T61" fmla="*/ 2147483646 h 704"/>
                <a:gd name="T62" fmla="*/ 2147483646 w 149"/>
                <a:gd name="T63" fmla="*/ 2147483646 h 704"/>
                <a:gd name="T64" fmla="*/ 2147483646 w 149"/>
                <a:gd name="T65" fmla="*/ 2147483646 h 704"/>
                <a:gd name="T66" fmla="*/ 2147483646 w 149"/>
                <a:gd name="T67" fmla="*/ 2147483646 h 704"/>
                <a:gd name="T68" fmla="*/ 2147483646 w 149"/>
                <a:gd name="T69" fmla="*/ 2147483646 h 704"/>
                <a:gd name="T70" fmla="*/ 2147483646 w 149"/>
                <a:gd name="T71" fmla="*/ 2147483646 h 704"/>
                <a:gd name="T72" fmla="*/ 2147483646 w 149"/>
                <a:gd name="T73" fmla="*/ 2147483646 h 704"/>
                <a:gd name="T74" fmla="*/ 2147483646 w 149"/>
                <a:gd name="T75" fmla="*/ 2147483646 h 704"/>
                <a:gd name="T76" fmla="*/ 2147483646 w 149"/>
                <a:gd name="T77" fmla="*/ 2147483646 h 704"/>
                <a:gd name="T78" fmla="*/ 2147483646 w 149"/>
                <a:gd name="T79" fmla="*/ 2147483646 h 704"/>
                <a:gd name="T80" fmla="*/ 214748364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295" name="Rectangle 47"/>
          <p:cNvSpPr>
            <a:spLocks noGrp="1" noChangeArrowheads="1"/>
          </p:cNvSpPr>
          <p:nvPr>
            <p:ph type="ctrTitle"/>
          </p:nvPr>
        </p:nvSpPr>
        <p:spPr>
          <a:xfrm>
            <a:off x="2455863" y="596900"/>
            <a:ext cx="6192837" cy="35814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5200" b="1"/>
            </a:lvl1pPr>
          </a:lstStyle>
          <a:p>
            <a:pPr lvl="0"/>
            <a:r>
              <a:rPr lang="zh-CN" altLang="en-US" noProof="0" smtClean="0"/>
              <a:t>单击此处编辑母版标题样式</a:t>
            </a:r>
          </a:p>
        </p:txBody>
      </p:sp>
      <p:sp>
        <p:nvSpPr>
          <p:cNvPr id="53296"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C0C0C0"/>
                  </a:outerShdw>
                </a:effectLst>
              </a:defRPr>
            </a:lvl1pPr>
          </a:lstStyle>
          <a:p>
            <a:pPr lvl="0"/>
            <a:r>
              <a:rPr lang="zh-CN" altLang="en-US" noProof="0" smtClean="0"/>
              <a:t>单击此处编辑母版副标题样式</a:t>
            </a:r>
          </a:p>
        </p:txBody>
      </p:sp>
      <p:sp>
        <p:nvSpPr>
          <p:cNvPr id="46" name="Rectangle 44"/>
          <p:cNvSpPr>
            <a:spLocks noGrp="1" noChangeArrowheads="1"/>
          </p:cNvSpPr>
          <p:nvPr>
            <p:ph type="dt" sz="half" idx="10"/>
          </p:nvPr>
        </p:nvSpPr>
        <p:spPr>
          <a:xfrm>
            <a:off x="457200" y="6248400"/>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47" name="Rectangle 45"/>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48" name="Rectangle 46"/>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FB67B6A3-56A1-4EEF-8AD2-50C6D933DBD8}" type="slidenum">
              <a:rPr lang="en-US" altLang="zh-CN"/>
              <a:pPr>
                <a:defRPr/>
              </a:pPr>
              <a:t>‹#›</a:t>
            </a:fld>
            <a:endParaRPr lang="en-US" altLang="zh-CN"/>
          </a:p>
        </p:txBody>
      </p:sp>
    </p:spTree>
    <p:extLst>
      <p:ext uri="{BB962C8B-B14F-4D97-AF65-F5344CB8AC3E}">
        <p14:creationId xmlns:p14="http://schemas.microsoft.com/office/powerpoint/2010/main" val="229339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338425A8-708A-4EDF-8179-E7C30AA32C5A}" type="slidenum">
              <a:rPr lang="en-US" altLang="zh-CN"/>
              <a:pPr>
                <a:defRPr/>
              </a:pPr>
              <a:t>‹#›</a:t>
            </a:fld>
            <a:endParaRPr lang="en-US" altLang="zh-CN"/>
          </a:p>
        </p:txBody>
      </p:sp>
    </p:spTree>
    <p:extLst>
      <p:ext uri="{BB962C8B-B14F-4D97-AF65-F5344CB8AC3E}">
        <p14:creationId xmlns:p14="http://schemas.microsoft.com/office/powerpoint/2010/main" val="265347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lvl1pPr>
              <a:lnSpc>
                <a:spcPct val="125000"/>
              </a:lnSpc>
              <a:spcBef>
                <a:spcPts val="0"/>
              </a:spcBef>
              <a:defRPr sz="2800"/>
            </a:lvl1pPr>
            <a:lvl2pPr>
              <a:lnSpc>
                <a:spcPct val="125000"/>
              </a:lnSpc>
              <a:spcBef>
                <a:spcPts val="0"/>
              </a:spcBef>
              <a:defRPr sz="2400"/>
            </a:lvl2pPr>
            <a:lvl3pPr>
              <a:lnSpc>
                <a:spcPct val="125000"/>
              </a:lnSpc>
              <a:spcBef>
                <a:spcPts val="0"/>
              </a:spcBef>
              <a:defRPr sz="2000"/>
            </a:lvl3pPr>
            <a:lvl4pPr>
              <a:lnSpc>
                <a:spcPct val="125000"/>
              </a:lnSpc>
              <a:spcBef>
                <a:spcPts val="0"/>
              </a:spcBef>
              <a:defRPr sz="1800"/>
            </a:lvl4pPr>
            <a:lvl5pPr>
              <a:lnSpc>
                <a:spcPct val="125000"/>
              </a:lnSpc>
              <a:spcBef>
                <a:spcPts val="0"/>
              </a:spcBef>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2800" smtClean="0"/>
            </a:lvl1pPr>
            <a:lvl2pPr>
              <a:defRPr lang="zh-CN" altLang="en-US" sz="2400" smtClean="0"/>
            </a:lvl2pPr>
            <a:lvl3pPr>
              <a:defRPr lang="zh-CN" altLang="en-US" sz="2000" smtClean="0"/>
            </a:lvl3pPr>
            <a:lvl4pPr>
              <a:defRPr lang="zh-CN" altLang="en-US" sz="1800" smtClean="0"/>
            </a:lvl4pPr>
            <a:lvl5pPr>
              <a:defRPr lang="zh-CN" altLang="en-US"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CA3B94B8-6784-4B2D-BDBE-800D6181D1B2}" type="slidenum">
              <a:rPr lang="en-US" altLang="zh-CN"/>
              <a:pPr>
                <a:defRPr/>
              </a:pPr>
              <a:t>‹#›</a:t>
            </a:fld>
            <a:endParaRPr lang="en-US" altLang="zh-CN"/>
          </a:p>
        </p:txBody>
      </p:sp>
    </p:spTree>
    <p:extLst>
      <p:ext uri="{BB962C8B-B14F-4D97-AF65-F5344CB8AC3E}">
        <p14:creationId xmlns:p14="http://schemas.microsoft.com/office/powerpoint/2010/main" val="287308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5B917CF9-E4BE-4A6E-B6F0-4690B872AF0B}" type="slidenum">
              <a:rPr lang="en-US" altLang="zh-CN"/>
              <a:pPr>
                <a:defRPr/>
              </a:pPr>
              <a:t>‹#›</a:t>
            </a:fld>
            <a:endParaRPr lang="en-US" altLang="zh-CN"/>
          </a:p>
        </p:txBody>
      </p:sp>
    </p:spTree>
    <p:extLst>
      <p:ext uri="{BB962C8B-B14F-4D97-AF65-F5344CB8AC3E}">
        <p14:creationId xmlns:p14="http://schemas.microsoft.com/office/powerpoint/2010/main" val="112677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6049ED78-F567-49AD-9F42-0698348FB811}" type="slidenum">
              <a:rPr lang="en-US" altLang="zh-CN"/>
              <a:pPr>
                <a:defRPr/>
              </a:pPr>
              <a:t>‹#›</a:t>
            </a:fld>
            <a:endParaRPr lang="en-US" altLang="zh-CN"/>
          </a:p>
        </p:txBody>
      </p:sp>
    </p:spTree>
    <p:extLst>
      <p:ext uri="{BB962C8B-B14F-4D97-AF65-F5344CB8AC3E}">
        <p14:creationId xmlns:p14="http://schemas.microsoft.com/office/powerpoint/2010/main" val="66274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a:xfrm>
            <a:off x="457200" y="6243638"/>
            <a:ext cx="2133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3" name="Rectangle 48"/>
          <p:cNvSpPr>
            <a:spLocks noGrp="1" noChangeArrowheads="1"/>
          </p:cNvSpPr>
          <p:nvPr>
            <p:ph type="ftr" sz="quarter" idx="11"/>
          </p:nvPr>
        </p:nvSpPr>
        <p:spPr>
          <a:xfrm>
            <a:off x="3124200" y="6248400"/>
            <a:ext cx="2895600" cy="457200"/>
          </a:xfrm>
          <a:prstGeom prst="rect">
            <a:avLst/>
          </a:prstGeom>
        </p:spPr>
        <p:txBody>
          <a:bodyPr/>
          <a:lstStyle>
            <a:lvl1pPr algn="ctr" eaLnBrk="1" hangingPunct="1">
              <a:defRPr>
                <a:ea typeface="宋体" pitchFamily="2" charset="-122"/>
              </a:defRPr>
            </a:lvl1pPr>
          </a:lstStyle>
          <a:p>
            <a:pPr>
              <a:defRPr/>
            </a:pPr>
            <a:endParaRPr lang="en-US" altLang="zh-CN"/>
          </a:p>
        </p:txBody>
      </p:sp>
      <p:sp>
        <p:nvSpPr>
          <p:cNvPr id="4"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defRPr/>
            </a:lvl1pPr>
          </a:lstStyle>
          <a:p>
            <a:pPr>
              <a:defRPr/>
            </a:pPr>
            <a:fld id="{1174925F-EFCF-4B7A-A176-5BC045131367}" type="slidenum">
              <a:rPr lang="en-US" altLang="zh-CN"/>
              <a:pPr>
                <a:defRPr/>
              </a:pPr>
              <a:t>‹#›</a:t>
            </a:fld>
            <a:endParaRPr lang="en-US" altLang="zh-CN"/>
          </a:p>
        </p:txBody>
      </p:sp>
    </p:spTree>
    <p:extLst>
      <p:ext uri="{BB962C8B-B14F-4D97-AF65-F5344CB8AC3E}">
        <p14:creationId xmlns:p14="http://schemas.microsoft.com/office/powerpoint/2010/main" val="1332722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52269" name="Rectangle 45"/>
          <p:cNvSpPr>
            <a:spLocks noGrp="1" noChangeArrowheads="1"/>
          </p:cNvSpPr>
          <p:nvPr>
            <p:ph type="title"/>
          </p:nvPr>
        </p:nvSpPr>
        <p:spPr bwMode="auto">
          <a:xfrm>
            <a:off x="457200" y="833438"/>
            <a:ext cx="82296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28" name="Rectangle 46"/>
          <p:cNvSpPr>
            <a:spLocks noGrp="1" noChangeArrowheads="1"/>
          </p:cNvSpPr>
          <p:nvPr>
            <p:ph type="body" idx="1"/>
          </p:nvPr>
        </p:nvSpPr>
        <p:spPr bwMode="auto">
          <a:xfrm>
            <a:off x="455613" y="1600200"/>
            <a:ext cx="8231187"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4" name="Text Box 55"/>
          <p:cNvSpPr txBox="1">
            <a:spLocks noChangeArrowheads="1"/>
          </p:cNvSpPr>
          <p:nvPr userDrawn="1"/>
        </p:nvSpPr>
        <p:spPr bwMode="auto">
          <a:xfrm>
            <a:off x="5903913" y="260350"/>
            <a:ext cx="3276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algn="ctr" eaLnBrk="1" hangingPunct="1">
              <a:spcBef>
                <a:spcPct val="50000"/>
              </a:spcBef>
              <a:defRPr/>
            </a:pPr>
            <a:r>
              <a:rPr lang="zh-CN" altLang="en-US" sz="2000" dirty="0" smtClean="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晶体中电子的运动</a:t>
            </a:r>
          </a:p>
        </p:txBody>
      </p:sp>
      <p:sp>
        <p:nvSpPr>
          <p:cNvPr id="1035" name="Rectangle 56"/>
          <p:cNvSpPr>
            <a:spLocks noChangeArrowheads="1"/>
          </p:cNvSpPr>
          <p:nvPr userDrawn="1"/>
        </p:nvSpPr>
        <p:spPr bwMode="auto">
          <a:xfrm>
            <a:off x="9525" y="47625"/>
            <a:ext cx="7467600" cy="59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a:lnSpc>
                <a:spcPct val="125000"/>
              </a:lnSpc>
              <a:spcBef>
                <a:spcPts val="0"/>
              </a:spcBef>
              <a:defRPr/>
            </a:pPr>
            <a:r>
              <a:rPr kumimoji="1" lang="zh-CN" altLang="en-US" sz="2600"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a:t>
            </a:r>
            <a:r>
              <a:rPr kumimoji="1" lang="en-US" altLang="zh-CN" sz="2600"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5-1 – 5-3</a:t>
            </a:r>
            <a:endParaRPr kumimoji="1" lang="zh-CN" altLang="en-US" sz="2600"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2282" name="Text Box 58"/>
          <p:cNvSpPr txBox="1">
            <a:spLocks noChangeArrowheads="1"/>
          </p:cNvSpPr>
          <p:nvPr userDrawn="1"/>
        </p:nvSpPr>
        <p:spPr bwMode="auto">
          <a:xfrm>
            <a:off x="6300788" y="6524625"/>
            <a:ext cx="2843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1600" dirty="0">
                <a:solidFill>
                  <a:srgbClr val="000066"/>
                </a:solidFill>
                <a:effectLst>
                  <a:outerShdw blurRad="38100" dist="38100" dir="2700000" algn="tl">
                    <a:srgbClr val="C0C0C0"/>
                  </a:outerShdw>
                </a:effectLst>
                <a:latin typeface="楷体_GB2312"/>
                <a:ea typeface="华文新魏" pitchFamily="2" charset="-122"/>
              </a:rPr>
              <a:t>东北师范大学物理学院</a:t>
            </a:r>
          </a:p>
        </p:txBody>
      </p:sp>
    </p:spTree>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4" r:id="rId16"/>
    <p:sldLayoutId id="2147484095" r:id="rId17"/>
    <p:sldLayoutId id="2147484096" r:id="rId18"/>
    <p:sldLayoutId id="2147484078" r:id="rId19"/>
  </p:sldLayoutIdLst>
  <p:timing>
    <p:tnLst>
      <p:par>
        <p:cTn id="1" dur="indefinite" restart="never" nodeType="tmRoot"/>
      </p:par>
    </p:tnLst>
  </p:timing>
  <p:txStyles>
    <p:title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2pPr>
      <a:lvl3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3pPr>
      <a:lvl4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4pPr>
      <a:lvl5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26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n-cs"/>
        </a:defRPr>
      </a:lvl1pPr>
      <a:lvl2pPr marL="742950" indent="-285750" algn="l" rtl="0" eaLnBrk="0" fontAlgn="base" hangingPunct="0">
        <a:spcBef>
          <a:spcPct val="20000"/>
        </a:spcBef>
        <a:spcAft>
          <a:spcPct val="0"/>
        </a:spcAft>
        <a:buChar char="–"/>
        <a:defRPr sz="25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3pPr>
      <a:lvl4pPr marL="1600200" indent="-228600" algn="l" rtl="0" eaLnBrk="0" fontAlgn="base" hangingPunct="0">
        <a:spcBef>
          <a:spcPct val="20000"/>
        </a:spcBef>
        <a:spcAft>
          <a:spcPct val="0"/>
        </a:spcAft>
        <a:buChar char="–"/>
        <a:defRPr sz="23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4pPr>
      <a:lvl5pPr marL="2057400" indent="-228600" algn="l" rtl="0" eaLnBrk="0" fontAlgn="base" hangingPunct="0">
        <a:spcBef>
          <a:spcPct val="20000"/>
        </a:spcBef>
        <a:spcAft>
          <a:spcPct val="0"/>
        </a:spcAft>
        <a:buChar char="»"/>
        <a:defRPr sz="22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40.bin"/><Relationship Id="rId18" Type="http://schemas.openxmlformats.org/officeDocument/2006/relationships/image" Target="../media/image42.wmf"/><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40.wmf"/><Relationship Id="rId17" Type="http://schemas.openxmlformats.org/officeDocument/2006/relationships/oleObject" Target="../embeddings/oleObject42.bin"/><Relationship Id="rId2" Type="http://schemas.openxmlformats.org/officeDocument/2006/relationships/slideLayout" Target="../slideLayouts/slideLayout9.xml"/><Relationship Id="rId16" Type="http://schemas.openxmlformats.org/officeDocument/2006/relationships/image" Target="../media/image26.wmf"/><Relationship Id="rId1" Type="http://schemas.openxmlformats.org/officeDocument/2006/relationships/vmlDrawing" Target="../drawings/vmlDrawing9.vml"/><Relationship Id="rId6" Type="http://schemas.openxmlformats.org/officeDocument/2006/relationships/image" Target="../media/image37.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1.bin"/><Relationship Id="rId10" Type="http://schemas.openxmlformats.org/officeDocument/2006/relationships/image" Target="../media/image39.wmf"/><Relationship Id="rId4" Type="http://schemas.openxmlformats.org/officeDocument/2006/relationships/image" Target="../media/image36.emf"/><Relationship Id="rId9" Type="http://schemas.openxmlformats.org/officeDocument/2006/relationships/oleObject" Target="../embeddings/oleObject38.bin"/><Relationship Id="rId14" Type="http://schemas.openxmlformats.org/officeDocument/2006/relationships/image" Target="../media/image41.wmf"/></Relationships>
</file>

<file path=ppt/slides/_rels/slide11.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47.bin"/><Relationship Id="rId18" Type="http://schemas.openxmlformats.org/officeDocument/2006/relationships/image" Target="../media/image49.emf"/><Relationship Id="rId3" Type="http://schemas.openxmlformats.org/officeDocument/2006/relationships/oleObject" Target="../embeddings/oleObject43.bin"/><Relationship Id="rId21" Type="http://schemas.openxmlformats.org/officeDocument/2006/relationships/oleObject" Target="../embeddings/oleObject51.bin"/><Relationship Id="rId7" Type="http://schemas.openxmlformats.org/officeDocument/2006/relationships/oleObject" Target="../embeddings/oleObject45.bin"/><Relationship Id="rId12" Type="http://schemas.openxmlformats.org/officeDocument/2006/relationships/image" Target="../media/image53.jpeg"/><Relationship Id="rId17" Type="http://schemas.openxmlformats.org/officeDocument/2006/relationships/oleObject" Target="../embeddings/oleObject49.bin"/><Relationship Id="rId2" Type="http://schemas.openxmlformats.org/officeDocument/2006/relationships/slideLayout" Target="../slideLayouts/slideLayout9.xml"/><Relationship Id="rId16" Type="http://schemas.openxmlformats.org/officeDocument/2006/relationships/image" Target="../media/image48.wmf"/><Relationship Id="rId20" Type="http://schemas.openxmlformats.org/officeDocument/2006/relationships/image" Target="../media/image50.wmf"/><Relationship Id="rId1" Type="http://schemas.openxmlformats.org/officeDocument/2006/relationships/vmlDrawing" Target="../drawings/vmlDrawing10.vml"/><Relationship Id="rId6" Type="http://schemas.openxmlformats.org/officeDocument/2006/relationships/image" Target="../media/image44.wmf"/><Relationship Id="rId11" Type="http://schemas.openxmlformats.org/officeDocument/2006/relationships/image" Target="../media/image52.jpeg"/><Relationship Id="rId5" Type="http://schemas.openxmlformats.org/officeDocument/2006/relationships/oleObject" Target="../embeddings/oleObject44.bin"/><Relationship Id="rId15" Type="http://schemas.openxmlformats.org/officeDocument/2006/relationships/oleObject" Target="../embeddings/oleObject48.bin"/><Relationship Id="rId10" Type="http://schemas.openxmlformats.org/officeDocument/2006/relationships/image" Target="../media/image46.wmf"/><Relationship Id="rId19" Type="http://schemas.openxmlformats.org/officeDocument/2006/relationships/oleObject" Target="../embeddings/oleObject50.bin"/><Relationship Id="rId4" Type="http://schemas.openxmlformats.org/officeDocument/2006/relationships/image" Target="../media/image43.wmf"/><Relationship Id="rId9" Type="http://schemas.openxmlformats.org/officeDocument/2006/relationships/oleObject" Target="../embeddings/oleObject46.bin"/><Relationship Id="rId14" Type="http://schemas.openxmlformats.org/officeDocument/2006/relationships/image" Target="../media/image47.emf"/><Relationship Id="rId22" Type="http://schemas.openxmlformats.org/officeDocument/2006/relationships/image" Target="../media/image51.emf"/></Relationships>
</file>

<file path=ppt/slides/_rels/slide12.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oleObject" Target="../embeddings/oleObject57.bin"/><Relationship Id="rId18" Type="http://schemas.openxmlformats.org/officeDocument/2006/relationships/image" Target="../media/image61.wmf"/><Relationship Id="rId3" Type="http://schemas.openxmlformats.org/officeDocument/2006/relationships/oleObject" Target="../embeddings/oleObject52.bin"/><Relationship Id="rId7" Type="http://schemas.openxmlformats.org/officeDocument/2006/relationships/oleObject" Target="../embeddings/oleObject54.bin"/><Relationship Id="rId12" Type="http://schemas.openxmlformats.org/officeDocument/2006/relationships/image" Target="../media/image58.emf"/><Relationship Id="rId17" Type="http://schemas.openxmlformats.org/officeDocument/2006/relationships/oleObject" Target="../embeddings/oleObject59.bin"/><Relationship Id="rId2" Type="http://schemas.openxmlformats.org/officeDocument/2006/relationships/slideLayout" Target="../slideLayouts/slideLayout9.xml"/><Relationship Id="rId16" Type="http://schemas.openxmlformats.org/officeDocument/2006/relationships/image" Target="../media/image60.wmf"/><Relationship Id="rId20" Type="http://schemas.openxmlformats.org/officeDocument/2006/relationships/image" Target="../media/image62.wmf"/><Relationship Id="rId1" Type="http://schemas.openxmlformats.org/officeDocument/2006/relationships/vmlDrawing" Target="../drawings/vmlDrawing11.vml"/><Relationship Id="rId6" Type="http://schemas.openxmlformats.org/officeDocument/2006/relationships/image" Target="../media/image55.wmf"/><Relationship Id="rId11" Type="http://schemas.openxmlformats.org/officeDocument/2006/relationships/oleObject" Target="../embeddings/oleObject56.bin"/><Relationship Id="rId5" Type="http://schemas.openxmlformats.org/officeDocument/2006/relationships/oleObject" Target="../embeddings/oleObject53.bin"/><Relationship Id="rId15" Type="http://schemas.openxmlformats.org/officeDocument/2006/relationships/oleObject" Target="../embeddings/oleObject58.bin"/><Relationship Id="rId10" Type="http://schemas.openxmlformats.org/officeDocument/2006/relationships/image" Target="../media/image57.emf"/><Relationship Id="rId19" Type="http://schemas.openxmlformats.org/officeDocument/2006/relationships/oleObject" Target="../embeddings/oleObject60.bin"/><Relationship Id="rId4" Type="http://schemas.openxmlformats.org/officeDocument/2006/relationships/image" Target="../media/image54.wmf"/><Relationship Id="rId9" Type="http://schemas.openxmlformats.org/officeDocument/2006/relationships/oleObject" Target="../embeddings/oleObject55.bin"/><Relationship Id="rId14" Type="http://schemas.openxmlformats.org/officeDocument/2006/relationships/image" Target="../media/image59.wmf"/></Relationships>
</file>

<file path=ppt/slides/_rels/slide13.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oleObject" Target="../embeddings/oleObject66.bin"/><Relationship Id="rId3" Type="http://schemas.openxmlformats.org/officeDocument/2006/relationships/oleObject" Target="../embeddings/oleObject61.bin"/><Relationship Id="rId7" Type="http://schemas.openxmlformats.org/officeDocument/2006/relationships/oleObject" Target="../embeddings/oleObject63.bin"/><Relationship Id="rId12" Type="http://schemas.openxmlformats.org/officeDocument/2006/relationships/image" Target="../media/image67.emf"/><Relationship Id="rId2" Type="http://schemas.openxmlformats.org/officeDocument/2006/relationships/slideLayout" Target="../slideLayouts/slideLayout9.xml"/><Relationship Id="rId1" Type="http://schemas.openxmlformats.org/officeDocument/2006/relationships/vmlDrawing" Target="../drawings/vmlDrawing12.vml"/><Relationship Id="rId6" Type="http://schemas.openxmlformats.org/officeDocument/2006/relationships/image" Target="../media/image64.emf"/><Relationship Id="rId11" Type="http://schemas.openxmlformats.org/officeDocument/2006/relationships/oleObject" Target="../embeddings/oleObject65.bin"/><Relationship Id="rId5" Type="http://schemas.openxmlformats.org/officeDocument/2006/relationships/oleObject" Target="../embeddings/oleObject62.bin"/><Relationship Id="rId10" Type="http://schemas.openxmlformats.org/officeDocument/2006/relationships/image" Target="../media/image66.wmf"/><Relationship Id="rId4" Type="http://schemas.openxmlformats.org/officeDocument/2006/relationships/image" Target="../media/image63.emf"/><Relationship Id="rId9" Type="http://schemas.openxmlformats.org/officeDocument/2006/relationships/oleObject" Target="../embeddings/oleObject64.bin"/><Relationship Id="rId14" Type="http://schemas.openxmlformats.org/officeDocument/2006/relationships/image" Target="../media/image68.wmf"/></Relationships>
</file>

<file path=ppt/slides/_rels/slide14.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oleObject" Target="../embeddings/oleObject72.bin"/><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73.emf"/><Relationship Id="rId2" Type="http://schemas.openxmlformats.org/officeDocument/2006/relationships/slideLayout" Target="../slideLayouts/slideLayout9.xml"/><Relationship Id="rId1" Type="http://schemas.openxmlformats.org/officeDocument/2006/relationships/vmlDrawing" Target="../drawings/vmlDrawing13.vml"/><Relationship Id="rId6" Type="http://schemas.openxmlformats.org/officeDocument/2006/relationships/image" Target="../media/image70.w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70.bin"/><Relationship Id="rId14" Type="http://schemas.openxmlformats.org/officeDocument/2006/relationships/image" Target="../media/image74.wmf"/></Relationships>
</file>

<file path=ppt/slides/_rels/slide15.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76.wmf"/><Relationship Id="rId2" Type="http://schemas.openxmlformats.org/officeDocument/2006/relationships/slideLayout" Target="../slideLayouts/slideLayout9.xml"/><Relationship Id="rId16" Type="http://schemas.openxmlformats.org/officeDocument/2006/relationships/image" Target="../media/image78.wmf"/><Relationship Id="rId1" Type="http://schemas.openxmlformats.org/officeDocument/2006/relationships/vmlDrawing" Target="../drawings/vmlDrawing14.vml"/><Relationship Id="rId6" Type="http://schemas.openxmlformats.org/officeDocument/2006/relationships/image" Target="../media/image70.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oleObject" Target="../embeddings/oleObject79.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76.bin"/><Relationship Id="rId14" Type="http://schemas.openxmlformats.org/officeDocument/2006/relationships/image" Target="../media/image77.wmf"/></Relationships>
</file>

<file path=ppt/slides/_rels/slide16.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oleObject" Target="../embeddings/oleObject85.bin"/><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80.wmf"/><Relationship Id="rId2" Type="http://schemas.openxmlformats.org/officeDocument/2006/relationships/slideLayout" Target="../slideLayouts/slideLayout9.xml"/><Relationship Id="rId16" Type="http://schemas.openxmlformats.org/officeDocument/2006/relationships/image" Target="../media/image78.wmf"/><Relationship Id="rId1" Type="http://schemas.openxmlformats.org/officeDocument/2006/relationships/vmlDrawing" Target="../drawings/vmlDrawing15.vml"/><Relationship Id="rId6" Type="http://schemas.openxmlformats.org/officeDocument/2006/relationships/image" Target="../media/image70.wmf"/><Relationship Id="rId11" Type="http://schemas.openxmlformats.org/officeDocument/2006/relationships/oleObject" Target="../embeddings/oleObject84.bin"/><Relationship Id="rId5" Type="http://schemas.openxmlformats.org/officeDocument/2006/relationships/oleObject" Target="../embeddings/oleObject81.bin"/><Relationship Id="rId15" Type="http://schemas.openxmlformats.org/officeDocument/2006/relationships/oleObject" Target="../embeddings/oleObject86.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83.bin"/><Relationship Id="rId14" Type="http://schemas.openxmlformats.org/officeDocument/2006/relationships/image" Target="../media/image81.emf"/></Relationships>
</file>

<file path=ppt/slides/_rels/slide17.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9.xml"/><Relationship Id="rId1" Type="http://schemas.openxmlformats.org/officeDocument/2006/relationships/vmlDrawing" Target="../drawings/vmlDrawing16.vml"/><Relationship Id="rId6" Type="http://schemas.openxmlformats.org/officeDocument/2006/relationships/image" Target="../media/image83.wmf"/><Relationship Id="rId5" Type="http://schemas.openxmlformats.org/officeDocument/2006/relationships/oleObject" Target="../embeddings/oleObject88.bin"/><Relationship Id="rId10" Type="http://schemas.openxmlformats.org/officeDocument/2006/relationships/image" Target="../media/image85.wmf"/><Relationship Id="rId4" Type="http://schemas.openxmlformats.org/officeDocument/2006/relationships/image" Target="../media/image82.wmf"/><Relationship Id="rId9" Type="http://schemas.openxmlformats.org/officeDocument/2006/relationships/oleObject" Target="../embeddings/oleObject90.bin"/></Relationships>
</file>

<file path=ppt/slides/_rels/slide18.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oleObject" Target="../embeddings/oleObject96.bin"/><Relationship Id="rId18" Type="http://schemas.openxmlformats.org/officeDocument/2006/relationships/image" Target="../media/image93.emf"/><Relationship Id="rId3" Type="http://schemas.openxmlformats.org/officeDocument/2006/relationships/oleObject" Target="../embeddings/oleObject91.bin"/><Relationship Id="rId21" Type="http://schemas.openxmlformats.org/officeDocument/2006/relationships/oleObject" Target="../embeddings/oleObject100.bin"/><Relationship Id="rId7" Type="http://schemas.openxmlformats.org/officeDocument/2006/relationships/oleObject" Target="../embeddings/oleObject93.bin"/><Relationship Id="rId12" Type="http://schemas.openxmlformats.org/officeDocument/2006/relationships/image" Target="../media/image90.wmf"/><Relationship Id="rId17" Type="http://schemas.openxmlformats.org/officeDocument/2006/relationships/oleObject" Target="../embeddings/oleObject98.bin"/><Relationship Id="rId2" Type="http://schemas.openxmlformats.org/officeDocument/2006/relationships/slideLayout" Target="../slideLayouts/slideLayout9.xml"/><Relationship Id="rId16" Type="http://schemas.openxmlformats.org/officeDocument/2006/relationships/image" Target="../media/image92.wmf"/><Relationship Id="rId20" Type="http://schemas.openxmlformats.org/officeDocument/2006/relationships/image" Target="../media/image94.emf"/><Relationship Id="rId1" Type="http://schemas.openxmlformats.org/officeDocument/2006/relationships/vmlDrawing" Target="../drawings/vmlDrawing17.vml"/><Relationship Id="rId6" Type="http://schemas.openxmlformats.org/officeDocument/2006/relationships/image" Target="../media/image87.wmf"/><Relationship Id="rId11" Type="http://schemas.openxmlformats.org/officeDocument/2006/relationships/oleObject" Target="../embeddings/oleObject95.bin"/><Relationship Id="rId5" Type="http://schemas.openxmlformats.org/officeDocument/2006/relationships/oleObject" Target="../embeddings/oleObject92.bin"/><Relationship Id="rId15" Type="http://schemas.openxmlformats.org/officeDocument/2006/relationships/oleObject" Target="../embeddings/oleObject97.bin"/><Relationship Id="rId10" Type="http://schemas.openxmlformats.org/officeDocument/2006/relationships/image" Target="../media/image89.emf"/><Relationship Id="rId19" Type="http://schemas.openxmlformats.org/officeDocument/2006/relationships/oleObject" Target="../embeddings/oleObject99.bin"/><Relationship Id="rId4" Type="http://schemas.openxmlformats.org/officeDocument/2006/relationships/image" Target="../media/image86.wmf"/><Relationship Id="rId9" Type="http://schemas.openxmlformats.org/officeDocument/2006/relationships/oleObject" Target="../embeddings/oleObject94.bin"/><Relationship Id="rId14" Type="http://schemas.openxmlformats.org/officeDocument/2006/relationships/image" Target="../media/image91.emf"/><Relationship Id="rId22" Type="http://schemas.openxmlformats.org/officeDocument/2006/relationships/image" Target="../media/image84.wmf"/></Relationships>
</file>

<file path=ppt/slides/_rels/slide19.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99.wmf"/><Relationship Id="rId2" Type="http://schemas.openxmlformats.org/officeDocument/2006/relationships/slideLayout" Target="../slideLayouts/slideLayout9.xml"/><Relationship Id="rId1" Type="http://schemas.openxmlformats.org/officeDocument/2006/relationships/vmlDrawing" Target="../drawings/vmlDrawing18.vml"/><Relationship Id="rId6" Type="http://schemas.openxmlformats.org/officeDocument/2006/relationships/image" Target="../media/image96.wmf"/><Relationship Id="rId11" Type="http://schemas.openxmlformats.org/officeDocument/2006/relationships/oleObject" Target="../embeddings/oleObject105.bin"/><Relationship Id="rId5" Type="http://schemas.openxmlformats.org/officeDocument/2006/relationships/oleObject" Target="../embeddings/oleObject102.bin"/><Relationship Id="rId10" Type="http://schemas.openxmlformats.org/officeDocument/2006/relationships/image" Target="../media/image98.emf"/><Relationship Id="rId4" Type="http://schemas.openxmlformats.org/officeDocument/2006/relationships/image" Target="../media/image95.emf"/><Relationship Id="rId9" Type="http://schemas.openxmlformats.org/officeDocument/2006/relationships/oleObject" Target="../embeddings/oleObject104.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9.xml"/><Relationship Id="rId1" Type="http://schemas.openxmlformats.org/officeDocument/2006/relationships/vmlDrawing" Target="../drawings/vmlDrawing19.vml"/><Relationship Id="rId6" Type="http://schemas.openxmlformats.org/officeDocument/2006/relationships/image" Target="../media/image101.emf"/><Relationship Id="rId5" Type="http://schemas.openxmlformats.org/officeDocument/2006/relationships/oleObject" Target="../embeddings/oleObject107.bin"/><Relationship Id="rId4" Type="http://schemas.openxmlformats.org/officeDocument/2006/relationships/image" Target="../media/image100.wmf"/><Relationship Id="rId9" Type="http://schemas.openxmlformats.org/officeDocument/2006/relationships/oleObject" Target="../embeddings/oleObject109.bin"/></Relationships>
</file>

<file path=ppt/slides/_rels/slide21.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oleObject" Target="../embeddings/oleObject110.bin"/><Relationship Id="rId7" Type="http://schemas.openxmlformats.org/officeDocument/2006/relationships/oleObject" Target="../embeddings/oleObject112.bin"/><Relationship Id="rId12" Type="http://schemas.openxmlformats.org/officeDocument/2006/relationships/image" Target="../media/image107.emf"/><Relationship Id="rId2" Type="http://schemas.openxmlformats.org/officeDocument/2006/relationships/slideLayout" Target="../slideLayouts/slideLayout9.xml"/><Relationship Id="rId1" Type="http://schemas.openxmlformats.org/officeDocument/2006/relationships/vmlDrawing" Target="../drawings/vmlDrawing20.vml"/><Relationship Id="rId6" Type="http://schemas.openxmlformats.org/officeDocument/2006/relationships/image" Target="../media/image104.wmf"/><Relationship Id="rId11" Type="http://schemas.openxmlformats.org/officeDocument/2006/relationships/oleObject" Target="../embeddings/oleObject114.bin"/><Relationship Id="rId5" Type="http://schemas.openxmlformats.org/officeDocument/2006/relationships/oleObject" Target="../embeddings/oleObject111.bin"/><Relationship Id="rId10" Type="http://schemas.openxmlformats.org/officeDocument/2006/relationships/image" Target="../media/image106.wmf"/><Relationship Id="rId4" Type="http://schemas.openxmlformats.org/officeDocument/2006/relationships/image" Target="../media/image103.emf"/><Relationship Id="rId9" Type="http://schemas.openxmlformats.org/officeDocument/2006/relationships/oleObject" Target="../embeddings/oleObject113.bin"/></Relationships>
</file>

<file path=ppt/slides/_rels/slide22.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image" Target="../media/image112.emf"/><Relationship Id="rId18" Type="http://schemas.openxmlformats.org/officeDocument/2006/relationships/image" Target="../media/image114.wmf"/><Relationship Id="rId3" Type="http://schemas.openxmlformats.org/officeDocument/2006/relationships/oleObject" Target="../embeddings/oleObject115.bin"/><Relationship Id="rId7" Type="http://schemas.openxmlformats.org/officeDocument/2006/relationships/oleObject" Target="../embeddings/oleObject117.bin"/><Relationship Id="rId12" Type="http://schemas.openxmlformats.org/officeDocument/2006/relationships/oleObject" Target="../embeddings/oleObject120.bin"/><Relationship Id="rId17" Type="http://schemas.openxmlformats.org/officeDocument/2006/relationships/oleObject" Target="../embeddings/oleObject122.bin"/><Relationship Id="rId2" Type="http://schemas.openxmlformats.org/officeDocument/2006/relationships/slideLayout" Target="../slideLayouts/slideLayout9.xml"/><Relationship Id="rId16" Type="http://schemas.openxmlformats.org/officeDocument/2006/relationships/image" Target="../media/image113.wmf"/><Relationship Id="rId1" Type="http://schemas.openxmlformats.org/officeDocument/2006/relationships/vmlDrawing" Target="../drawings/vmlDrawing21.vml"/><Relationship Id="rId6" Type="http://schemas.openxmlformats.org/officeDocument/2006/relationships/image" Target="../media/image109.wmf"/><Relationship Id="rId11" Type="http://schemas.openxmlformats.org/officeDocument/2006/relationships/image" Target="../media/image111.emf"/><Relationship Id="rId5" Type="http://schemas.openxmlformats.org/officeDocument/2006/relationships/oleObject" Target="../embeddings/oleObject116.bin"/><Relationship Id="rId15" Type="http://schemas.openxmlformats.org/officeDocument/2006/relationships/oleObject" Target="../embeddings/oleObject121.bin"/><Relationship Id="rId10" Type="http://schemas.openxmlformats.org/officeDocument/2006/relationships/oleObject" Target="../embeddings/oleObject119.bin"/><Relationship Id="rId4" Type="http://schemas.openxmlformats.org/officeDocument/2006/relationships/image" Target="../media/image108.wmf"/><Relationship Id="rId9" Type="http://schemas.openxmlformats.org/officeDocument/2006/relationships/oleObject" Target="../embeddings/oleObject118.bin"/><Relationship Id="rId14" Type="http://schemas.openxmlformats.org/officeDocument/2006/relationships/image" Target="../media/image115.jpeg"/></Relationships>
</file>

<file path=ppt/slides/_rels/slide23.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oleObject" Target="../embeddings/oleObject128.bin"/><Relationship Id="rId3" Type="http://schemas.openxmlformats.org/officeDocument/2006/relationships/oleObject" Target="../embeddings/oleObject123.bin"/><Relationship Id="rId7" Type="http://schemas.openxmlformats.org/officeDocument/2006/relationships/oleObject" Target="../embeddings/oleObject125.bin"/><Relationship Id="rId12" Type="http://schemas.openxmlformats.org/officeDocument/2006/relationships/image" Target="../media/image104.wmf"/><Relationship Id="rId2" Type="http://schemas.openxmlformats.org/officeDocument/2006/relationships/slideLayout" Target="../slideLayouts/slideLayout9.xml"/><Relationship Id="rId1" Type="http://schemas.openxmlformats.org/officeDocument/2006/relationships/vmlDrawing" Target="../drawings/vmlDrawing22.vml"/><Relationship Id="rId6" Type="http://schemas.openxmlformats.org/officeDocument/2006/relationships/image" Target="../media/image117.wmf"/><Relationship Id="rId11" Type="http://schemas.openxmlformats.org/officeDocument/2006/relationships/oleObject" Target="../embeddings/oleObject127.bin"/><Relationship Id="rId5" Type="http://schemas.openxmlformats.org/officeDocument/2006/relationships/oleObject" Target="../embeddings/oleObject124.bin"/><Relationship Id="rId10" Type="http://schemas.openxmlformats.org/officeDocument/2006/relationships/image" Target="../media/image119.emf"/><Relationship Id="rId4" Type="http://schemas.openxmlformats.org/officeDocument/2006/relationships/image" Target="../media/image116.wmf"/><Relationship Id="rId9" Type="http://schemas.openxmlformats.org/officeDocument/2006/relationships/oleObject" Target="../embeddings/oleObject126.bin"/><Relationship Id="rId14" Type="http://schemas.openxmlformats.org/officeDocument/2006/relationships/image" Target="../media/image120.wmf"/></Relationships>
</file>

<file path=ppt/slides/_rels/slide24.xml.rels><?xml version="1.0" encoding="UTF-8" standalone="yes"?>
<Relationships xmlns="http://schemas.openxmlformats.org/package/2006/relationships"><Relationship Id="rId8" Type="http://schemas.openxmlformats.org/officeDocument/2006/relationships/image" Target="../media/image123.emf"/><Relationship Id="rId13" Type="http://schemas.openxmlformats.org/officeDocument/2006/relationships/oleObject" Target="../embeddings/oleObject134.bin"/><Relationship Id="rId3" Type="http://schemas.openxmlformats.org/officeDocument/2006/relationships/oleObject" Target="../embeddings/oleObject129.bin"/><Relationship Id="rId7" Type="http://schemas.openxmlformats.org/officeDocument/2006/relationships/oleObject" Target="../embeddings/oleObject131.bin"/><Relationship Id="rId12" Type="http://schemas.openxmlformats.org/officeDocument/2006/relationships/image" Target="../media/image125.wmf"/><Relationship Id="rId17" Type="http://schemas.openxmlformats.org/officeDocument/2006/relationships/image" Target="../media/image115.jpeg"/><Relationship Id="rId2" Type="http://schemas.openxmlformats.org/officeDocument/2006/relationships/slideLayout" Target="../slideLayouts/slideLayout9.xml"/><Relationship Id="rId16" Type="http://schemas.openxmlformats.org/officeDocument/2006/relationships/image" Target="../media/image127.wmf"/><Relationship Id="rId1" Type="http://schemas.openxmlformats.org/officeDocument/2006/relationships/vmlDrawing" Target="../drawings/vmlDrawing23.vml"/><Relationship Id="rId6" Type="http://schemas.openxmlformats.org/officeDocument/2006/relationships/image" Target="../media/image122.wmf"/><Relationship Id="rId11" Type="http://schemas.openxmlformats.org/officeDocument/2006/relationships/oleObject" Target="../embeddings/oleObject133.bin"/><Relationship Id="rId5" Type="http://schemas.openxmlformats.org/officeDocument/2006/relationships/oleObject" Target="../embeddings/oleObject130.bin"/><Relationship Id="rId15" Type="http://schemas.openxmlformats.org/officeDocument/2006/relationships/oleObject" Target="../embeddings/oleObject135.bin"/><Relationship Id="rId10" Type="http://schemas.openxmlformats.org/officeDocument/2006/relationships/image" Target="../media/image124.wmf"/><Relationship Id="rId4" Type="http://schemas.openxmlformats.org/officeDocument/2006/relationships/image" Target="../media/image121.emf"/><Relationship Id="rId9" Type="http://schemas.openxmlformats.org/officeDocument/2006/relationships/oleObject" Target="../embeddings/oleObject132.bin"/><Relationship Id="rId14" Type="http://schemas.openxmlformats.org/officeDocument/2006/relationships/image" Target="../media/image126.wmf"/></Relationships>
</file>

<file path=ppt/slides/_rels/slide25.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136.bin"/><Relationship Id="rId7" Type="http://schemas.openxmlformats.org/officeDocument/2006/relationships/oleObject" Target="../embeddings/oleObject138.bin"/><Relationship Id="rId2" Type="http://schemas.openxmlformats.org/officeDocument/2006/relationships/slideLayout" Target="../slideLayouts/slideLayout9.xml"/><Relationship Id="rId1" Type="http://schemas.openxmlformats.org/officeDocument/2006/relationships/vmlDrawing" Target="../drawings/vmlDrawing24.vml"/><Relationship Id="rId6" Type="http://schemas.openxmlformats.org/officeDocument/2006/relationships/image" Target="../media/image129.wmf"/><Relationship Id="rId5" Type="http://schemas.openxmlformats.org/officeDocument/2006/relationships/oleObject" Target="../embeddings/oleObject137.bin"/><Relationship Id="rId4" Type="http://schemas.openxmlformats.org/officeDocument/2006/relationships/image" Target="../media/image128.wmf"/><Relationship Id="rId9" Type="http://schemas.openxmlformats.org/officeDocument/2006/relationships/image" Target="../media/image131.jpeg"/></Relationships>
</file>

<file path=ppt/slides/_rels/slide2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136.emf"/><Relationship Id="rId13" Type="http://schemas.openxmlformats.org/officeDocument/2006/relationships/oleObject" Target="../embeddings/oleObject144.bin"/><Relationship Id="rId3" Type="http://schemas.openxmlformats.org/officeDocument/2006/relationships/oleObject" Target="../embeddings/oleObject139.bin"/><Relationship Id="rId7" Type="http://schemas.openxmlformats.org/officeDocument/2006/relationships/oleObject" Target="../embeddings/oleObject141.bin"/><Relationship Id="rId12" Type="http://schemas.openxmlformats.org/officeDocument/2006/relationships/image" Target="../media/image137.wmf"/><Relationship Id="rId2" Type="http://schemas.openxmlformats.org/officeDocument/2006/relationships/slideLayout" Target="../slideLayouts/slideLayout9.xml"/><Relationship Id="rId1" Type="http://schemas.openxmlformats.org/officeDocument/2006/relationships/vmlDrawing" Target="../drawings/vmlDrawing25.vml"/><Relationship Id="rId6" Type="http://schemas.openxmlformats.org/officeDocument/2006/relationships/image" Target="../media/image135.emf"/><Relationship Id="rId11" Type="http://schemas.openxmlformats.org/officeDocument/2006/relationships/oleObject" Target="../embeddings/oleObject143.bin"/><Relationship Id="rId5" Type="http://schemas.openxmlformats.org/officeDocument/2006/relationships/oleObject" Target="../embeddings/oleObject140.bin"/><Relationship Id="rId10" Type="http://schemas.openxmlformats.org/officeDocument/2006/relationships/image" Target="../media/image122.wmf"/><Relationship Id="rId4" Type="http://schemas.openxmlformats.org/officeDocument/2006/relationships/image" Target="../media/image134.emf"/><Relationship Id="rId9" Type="http://schemas.openxmlformats.org/officeDocument/2006/relationships/oleObject" Target="../embeddings/oleObject142.bin"/><Relationship Id="rId14" Type="http://schemas.openxmlformats.org/officeDocument/2006/relationships/image" Target="../media/image138.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45.bin"/><Relationship Id="rId7" Type="http://schemas.openxmlformats.org/officeDocument/2006/relationships/image" Target="../media/image141.jpeg"/><Relationship Id="rId2" Type="http://schemas.openxmlformats.org/officeDocument/2006/relationships/slideLayout" Target="../slideLayouts/slideLayout9.xml"/><Relationship Id="rId1" Type="http://schemas.openxmlformats.org/officeDocument/2006/relationships/vmlDrawing" Target="../drawings/vmlDrawing26.vml"/><Relationship Id="rId6" Type="http://schemas.openxmlformats.org/officeDocument/2006/relationships/image" Target="../media/image140.emf"/><Relationship Id="rId5" Type="http://schemas.openxmlformats.org/officeDocument/2006/relationships/oleObject" Target="../embeddings/oleObject146.bin"/><Relationship Id="rId4" Type="http://schemas.openxmlformats.org/officeDocument/2006/relationships/image" Target="../media/image139.wmf"/></Relationships>
</file>

<file path=ppt/slides/_rels/slide29.xml.rels><?xml version="1.0" encoding="UTF-8" standalone="yes"?>
<Relationships xmlns="http://schemas.openxmlformats.org/package/2006/relationships"><Relationship Id="rId8" Type="http://schemas.openxmlformats.org/officeDocument/2006/relationships/image" Target="../media/image144.emf"/><Relationship Id="rId3" Type="http://schemas.openxmlformats.org/officeDocument/2006/relationships/oleObject" Target="../embeddings/oleObject147.bin"/><Relationship Id="rId7" Type="http://schemas.openxmlformats.org/officeDocument/2006/relationships/oleObject" Target="../embeddings/oleObject149.bin"/><Relationship Id="rId2" Type="http://schemas.openxmlformats.org/officeDocument/2006/relationships/slideLayout" Target="../slideLayouts/slideLayout9.xml"/><Relationship Id="rId1" Type="http://schemas.openxmlformats.org/officeDocument/2006/relationships/vmlDrawing" Target="../drawings/vmlDrawing27.vml"/><Relationship Id="rId6" Type="http://schemas.openxmlformats.org/officeDocument/2006/relationships/image" Target="../media/image143.emf"/><Relationship Id="rId5" Type="http://schemas.openxmlformats.org/officeDocument/2006/relationships/oleObject" Target="../embeddings/oleObject148.bin"/><Relationship Id="rId4" Type="http://schemas.openxmlformats.org/officeDocument/2006/relationships/image" Target="../media/image142.emf"/></Relationships>
</file>

<file path=ppt/slides/_rels/slide3.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image" Target="../media/image7.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oleObject" Target="../embeddings/oleObject7.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4.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5.bin"/></Relationships>
</file>

<file path=ppt/slides/_rels/slide30.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oleObject" Target="../embeddings/oleObject155.bin"/><Relationship Id="rId18" Type="http://schemas.openxmlformats.org/officeDocument/2006/relationships/oleObject" Target="../embeddings/oleObject158.bin"/><Relationship Id="rId3" Type="http://schemas.openxmlformats.org/officeDocument/2006/relationships/oleObject" Target="../embeddings/oleObject150.bin"/><Relationship Id="rId21" Type="http://schemas.openxmlformats.org/officeDocument/2006/relationships/image" Target="../media/image153.wmf"/><Relationship Id="rId7" Type="http://schemas.openxmlformats.org/officeDocument/2006/relationships/oleObject" Target="../embeddings/oleObject152.bin"/><Relationship Id="rId12" Type="http://schemas.openxmlformats.org/officeDocument/2006/relationships/image" Target="../media/image150.emf"/><Relationship Id="rId17" Type="http://schemas.openxmlformats.org/officeDocument/2006/relationships/oleObject" Target="../embeddings/oleObject157.bin"/><Relationship Id="rId2" Type="http://schemas.openxmlformats.org/officeDocument/2006/relationships/slideLayout" Target="../slideLayouts/slideLayout9.xml"/><Relationship Id="rId16" Type="http://schemas.openxmlformats.org/officeDocument/2006/relationships/image" Target="../media/image152.wmf"/><Relationship Id="rId20" Type="http://schemas.openxmlformats.org/officeDocument/2006/relationships/oleObject" Target="../embeddings/oleObject159.bin"/><Relationship Id="rId1" Type="http://schemas.openxmlformats.org/officeDocument/2006/relationships/vmlDrawing" Target="../drawings/vmlDrawing28.vml"/><Relationship Id="rId6" Type="http://schemas.openxmlformats.org/officeDocument/2006/relationships/image" Target="../media/image147.wmf"/><Relationship Id="rId11" Type="http://schemas.openxmlformats.org/officeDocument/2006/relationships/oleObject" Target="../embeddings/oleObject154.bin"/><Relationship Id="rId5" Type="http://schemas.openxmlformats.org/officeDocument/2006/relationships/oleObject" Target="../embeddings/oleObject151.bin"/><Relationship Id="rId15" Type="http://schemas.openxmlformats.org/officeDocument/2006/relationships/oleObject" Target="../embeddings/oleObject156.bin"/><Relationship Id="rId23" Type="http://schemas.openxmlformats.org/officeDocument/2006/relationships/oleObject" Target="../embeddings/oleObject161.bin"/><Relationship Id="rId10" Type="http://schemas.openxmlformats.org/officeDocument/2006/relationships/image" Target="../media/image149.wmf"/><Relationship Id="rId19" Type="http://schemas.openxmlformats.org/officeDocument/2006/relationships/image" Target="../media/image154.jpeg"/><Relationship Id="rId4" Type="http://schemas.openxmlformats.org/officeDocument/2006/relationships/image" Target="../media/image146.wmf"/><Relationship Id="rId9" Type="http://schemas.openxmlformats.org/officeDocument/2006/relationships/oleObject" Target="../embeddings/oleObject153.bin"/><Relationship Id="rId14" Type="http://schemas.openxmlformats.org/officeDocument/2006/relationships/image" Target="../media/image151.wmf"/><Relationship Id="rId22" Type="http://schemas.openxmlformats.org/officeDocument/2006/relationships/oleObject" Target="../embeddings/oleObject160.bin"/></Relationships>
</file>

<file path=ppt/slides/_rels/slide32.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oleObject" Target="../embeddings/oleObject162.bin"/><Relationship Id="rId7" Type="http://schemas.openxmlformats.org/officeDocument/2006/relationships/oleObject" Target="../embeddings/oleObject164.bin"/><Relationship Id="rId2" Type="http://schemas.openxmlformats.org/officeDocument/2006/relationships/slideLayout" Target="../slideLayouts/slideLayout9.xml"/><Relationship Id="rId1" Type="http://schemas.openxmlformats.org/officeDocument/2006/relationships/vmlDrawing" Target="../drawings/vmlDrawing29.vml"/><Relationship Id="rId6" Type="http://schemas.openxmlformats.org/officeDocument/2006/relationships/image" Target="../media/image156.wmf"/><Relationship Id="rId11" Type="http://schemas.openxmlformats.org/officeDocument/2006/relationships/image" Target="../media/image158.wmf"/><Relationship Id="rId5" Type="http://schemas.openxmlformats.org/officeDocument/2006/relationships/oleObject" Target="../embeddings/oleObject163.bin"/><Relationship Id="rId10" Type="http://schemas.openxmlformats.org/officeDocument/2006/relationships/oleObject" Target="../embeddings/oleObject165.bin"/><Relationship Id="rId4" Type="http://schemas.openxmlformats.org/officeDocument/2006/relationships/image" Target="../media/image155.wmf"/><Relationship Id="rId9" Type="http://schemas.openxmlformats.org/officeDocument/2006/relationships/image" Target="../media/image159.jpe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66.bin"/><Relationship Id="rId7" Type="http://schemas.openxmlformats.org/officeDocument/2006/relationships/image" Target="../media/image162.jpeg"/><Relationship Id="rId2" Type="http://schemas.openxmlformats.org/officeDocument/2006/relationships/slideLayout" Target="../slideLayouts/slideLayout9.xml"/><Relationship Id="rId1" Type="http://schemas.openxmlformats.org/officeDocument/2006/relationships/vmlDrawing" Target="../drawings/vmlDrawing30.vml"/><Relationship Id="rId6" Type="http://schemas.openxmlformats.org/officeDocument/2006/relationships/image" Target="../media/image161.wmf"/><Relationship Id="rId5" Type="http://schemas.openxmlformats.org/officeDocument/2006/relationships/oleObject" Target="../embeddings/oleObject167.bin"/><Relationship Id="rId4" Type="http://schemas.openxmlformats.org/officeDocument/2006/relationships/image" Target="../media/image160.wmf"/></Relationships>
</file>

<file path=ppt/slides/_rels/slide34.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slideLayout" Target="../slideLayouts/slideLayout9.xml"/><Relationship Id="rId1" Type="http://schemas.openxmlformats.org/officeDocument/2006/relationships/vmlDrawing" Target="../drawings/vmlDrawing31.vml"/><Relationship Id="rId5" Type="http://schemas.openxmlformats.org/officeDocument/2006/relationships/image" Target="../media/image163.emf"/><Relationship Id="rId4" Type="http://schemas.openxmlformats.org/officeDocument/2006/relationships/oleObject" Target="../embeddings/oleObject168.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image" Target="../media/image169.wmf"/><Relationship Id="rId3" Type="http://schemas.openxmlformats.org/officeDocument/2006/relationships/oleObject" Target="../embeddings/oleObject169.bin"/><Relationship Id="rId7" Type="http://schemas.openxmlformats.org/officeDocument/2006/relationships/oleObject" Target="../embeddings/oleObject171.bin"/><Relationship Id="rId12" Type="http://schemas.openxmlformats.org/officeDocument/2006/relationships/oleObject" Target="../embeddings/oleObject174.bin"/><Relationship Id="rId2" Type="http://schemas.openxmlformats.org/officeDocument/2006/relationships/slideLayout" Target="../slideLayouts/slideLayout9.xml"/><Relationship Id="rId1" Type="http://schemas.openxmlformats.org/officeDocument/2006/relationships/vmlDrawing" Target="../drawings/vmlDrawing32.vml"/><Relationship Id="rId6" Type="http://schemas.openxmlformats.org/officeDocument/2006/relationships/image" Target="../media/image166.wmf"/><Relationship Id="rId11" Type="http://schemas.openxmlformats.org/officeDocument/2006/relationships/image" Target="../media/image168.emf"/><Relationship Id="rId5" Type="http://schemas.openxmlformats.org/officeDocument/2006/relationships/oleObject" Target="../embeddings/oleObject170.bin"/><Relationship Id="rId10" Type="http://schemas.openxmlformats.org/officeDocument/2006/relationships/oleObject" Target="../embeddings/oleObject173.bin"/><Relationship Id="rId4" Type="http://schemas.openxmlformats.org/officeDocument/2006/relationships/image" Target="../media/image165.emf"/><Relationship Id="rId9" Type="http://schemas.openxmlformats.org/officeDocument/2006/relationships/oleObject" Target="../embeddings/oleObject172.bin"/><Relationship Id="rId14" Type="http://schemas.openxmlformats.org/officeDocument/2006/relationships/oleObject" Target="../embeddings/oleObject175.bin"/></Relationships>
</file>

<file path=ppt/slides/_rels/slide38.x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oleObject" Target="../embeddings/oleObject181.bin"/><Relationship Id="rId3" Type="http://schemas.openxmlformats.org/officeDocument/2006/relationships/oleObject" Target="../embeddings/oleObject176.bin"/><Relationship Id="rId7" Type="http://schemas.openxmlformats.org/officeDocument/2006/relationships/oleObject" Target="../embeddings/oleObject178.bin"/><Relationship Id="rId12" Type="http://schemas.openxmlformats.org/officeDocument/2006/relationships/image" Target="../media/image174.emf"/><Relationship Id="rId17" Type="http://schemas.openxmlformats.org/officeDocument/2006/relationships/image" Target="../media/image176.emf"/><Relationship Id="rId2" Type="http://schemas.openxmlformats.org/officeDocument/2006/relationships/slideLayout" Target="../slideLayouts/slideLayout9.xml"/><Relationship Id="rId16" Type="http://schemas.openxmlformats.org/officeDocument/2006/relationships/oleObject" Target="../embeddings/oleObject183.bin"/><Relationship Id="rId1" Type="http://schemas.openxmlformats.org/officeDocument/2006/relationships/vmlDrawing" Target="../drawings/vmlDrawing33.vml"/><Relationship Id="rId6" Type="http://schemas.openxmlformats.org/officeDocument/2006/relationships/image" Target="../media/image171.emf"/><Relationship Id="rId11" Type="http://schemas.openxmlformats.org/officeDocument/2006/relationships/oleObject" Target="../embeddings/oleObject180.bin"/><Relationship Id="rId5" Type="http://schemas.openxmlformats.org/officeDocument/2006/relationships/oleObject" Target="../embeddings/oleObject177.bin"/><Relationship Id="rId15" Type="http://schemas.openxmlformats.org/officeDocument/2006/relationships/oleObject" Target="../embeddings/oleObject182.bin"/><Relationship Id="rId10" Type="http://schemas.openxmlformats.org/officeDocument/2006/relationships/image" Target="../media/image173.wmf"/><Relationship Id="rId4" Type="http://schemas.openxmlformats.org/officeDocument/2006/relationships/image" Target="../media/image170.emf"/><Relationship Id="rId9" Type="http://schemas.openxmlformats.org/officeDocument/2006/relationships/oleObject" Target="../embeddings/oleObject179.bin"/><Relationship Id="rId14" Type="http://schemas.openxmlformats.org/officeDocument/2006/relationships/image" Target="../media/image175.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9.xml"/><Relationship Id="rId1" Type="http://schemas.openxmlformats.org/officeDocument/2006/relationships/vmlDrawing" Target="../drawings/vmlDrawing34.vml"/><Relationship Id="rId6" Type="http://schemas.openxmlformats.org/officeDocument/2006/relationships/image" Target="../media/image166.wmf"/><Relationship Id="rId5" Type="http://schemas.openxmlformats.org/officeDocument/2006/relationships/oleObject" Target="../embeddings/oleObject185.bin"/><Relationship Id="rId4" Type="http://schemas.openxmlformats.org/officeDocument/2006/relationships/image" Target="../media/image169.wmf"/></Relationships>
</file>

<file path=ppt/slides/_rels/slide4.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2.wmf"/><Relationship Id="rId2" Type="http://schemas.openxmlformats.org/officeDocument/2006/relationships/slideLayout" Target="../slideLayouts/slideLayout9.xml"/><Relationship Id="rId16" Type="http://schemas.openxmlformats.org/officeDocument/2006/relationships/image" Target="../media/image14.wmf"/><Relationship Id="rId1" Type="http://schemas.openxmlformats.org/officeDocument/2006/relationships/vmlDrawing" Target="../drawings/vmlDrawing3.vml"/><Relationship Id="rId6" Type="http://schemas.openxmlformats.org/officeDocument/2006/relationships/image" Target="../media/image9.e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11.emf"/><Relationship Id="rId4" Type="http://schemas.openxmlformats.org/officeDocument/2006/relationships/image" Target="../media/image8.emf"/><Relationship Id="rId9" Type="http://schemas.openxmlformats.org/officeDocument/2006/relationships/oleObject" Target="../embeddings/oleObject11.bin"/><Relationship Id="rId14" Type="http://schemas.openxmlformats.org/officeDocument/2006/relationships/image" Target="../media/image13.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oleObject" Target="../embeddings/oleObject186.bin"/><Relationship Id="rId7" Type="http://schemas.openxmlformats.org/officeDocument/2006/relationships/oleObject" Target="../embeddings/oleObject188.bin"/><Relationship Id="rId2" Type="http://schemas.openxmlformats.org/officeDocument/2006/relationships/slideLayout" Target="../slideLayouts/slideLayout15.xml"/><Relationship Id="rId1" Type="http://schemas.openxmlformats.org/officeDocument/2006/relationships/vmlDrawing" Target="../drawings/vmlDrawing35.vml"/><Relationship Id="rId6" Type="http://schemas.openxmlformats.org/officeDocument/2006/relationships/image" Target="../media/image182.wmf"/><Relationship Id="rId5" Type="http://schemas.openxmlformats.org/officeDocument/2006/relationships/oleObject" Target="../embeddings/oleObject187.bin"/><Relationship Id="rId4" Type="http://schemas.openxmlformats.org/officeDocument/2006/relationships/image" Target="../media/image181.wmf"/><Relationship Id="rId9" Type="http://schemas.openxmlformats.org/officeDocument/2006/relationships/image" Target="../media/image184.jpeg"/></Relationships>
</file>

<file path=ppt/slides/_rels/slide45.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19.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16.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18.wmf"/><Relationship Id="rId4" Type="http://schemas.openxmlformats.org/officeDocument/2006/relationships/image" Target="../media/image15.emf"/><Relationship Id="rId9" Type="http://schemas.openxmlformats.org/officeDocument/2006/relationships/oleObject" Target="../embeddings/oleObject18.bin"/><Relationship Id="rId14" Type="http://schemas.openxmlformats.org/officeDocument/2006/relationships/image" Target="../media/image20.wmf"/></Relationships>
</file>

<file path=ppt/slides/_rels/slide5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22.bin"/><Relationship Id="rId4" Type="http://schemas.openxmlformats.org/officeDocument/2006/relationships/image" Target="../media/image21.wmf"/></Relationships>
</file>

<file path=ppt/slides/_rels/slide7.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image" Target="../media/image22.wmf"/><Relationship Id="rId5" Type="http://schemas.openxmlformats.org/officeDocument/2006/relationships/oleObject" Target="../embeddings/oleObject25.bin"/><Relationship Id="rId4" Type="http://schemas.openxmlformats.org/officeDocument/2006/relationships/image" Target="../media/image24.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oleObject" Target="../embeddings/oleObject27.bin"/><Relationship Id="rId7" Type="http://schemas.openxmlformats.org/officeDocument/2006/relationships/image" Target="../media/image29.jpeg"/><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image" Target="../media/image27.emf"/><Relationship Id="rId5" Type="http://schemas.openxmlformats.org/officeDocument/2006/relationships/oleObject" Target="../embeddings/oleObject28.bin"/><Relationship Id="rId4" Type="http://schemas.openxmlformats.org/officeDocument/2006/relationships/image" Target="../media/image26.wmf"/><Relationship Id="rId9" Type="http://schemas.openxmlformats.org/officeDocument/2006/relationships/image" Target="../media/image28.wmf"/></Relationships>
</file>

<file path=ppt/slides/_rels/slide9.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5.jpeg"/><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34.emf"/><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image" Target="../media/image31.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33.emf"/><Relationship Id="rId4" Type="http://schemas.openxmlformats.org/officeDocument/2006/relationships/image" Target="../media/image30.wmf"/><Relationship Id="rId9" Type="http://schemas.openxmlformats.org/officeDocument/2006/relationships/oleObject" Target="../embeddings/oleObject3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矩形 2049"/>
          <p:cNvSpPr>
            <a:spLocks noChangeArrowheads="1"/>
          </p:cNvSpPr>
          <p:nvPr/>
        </p:nvSpPr>
        <p:spPr bwMode="auto">
          <a:xfrm>
            <a:off x="107950" y="1196975"/>
            <a:ext cx="9144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lang="zh-CN" altLang="en-US" sz="3000">
                <a:latin typeface="微软雅黑" panose="020B0503020204020204" pitchFamily="34" charset="-122"/>
              </a:rPr>
              <a:t>第五章 晶体中电子在电场和磁场中的运动 </a:t>
            </a:r>
          </a:p>
        </p:txBody>
      </p:sp>
      <p:sp>
        <p:nvSpPr>
          <p:cNvPr id="2051" name="矩形 2050"/>
          <p:cNvSpPr>
            <a:spLocks noChangeArrowheads="1"/>
          </p:cNvSpPr>
          <p:nvPr/>
        </p:nvSpPr>
        <p:spPr bwMode="auto">
          <a:xfrm>
            <a:off x="422275" y="2236788"/>
            <a:ext cx="2457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20000"/>
              </a:lnSpc>
              <a:spcBef>
                <a:spcPct val="0"/>
              </a:spcBef>
              <a:buFontTx/>
              <a:buNone/>
            </a:pPr>
            <a:r>
              <a:rPr lang="zh-CN" altLang="en-US" sz="2400">
                <a:latin typeface="微软雅黑" panose="020B0503020204020204" pitchFamily="34" charset="-122"/>
              </a:rPr>
              <a:t>问题的提出</a:t>
            </a:r>
          </a:p>
        </p:txBody>
      </p:sp>
      <p:sp>
        <p:nvSpPr>
          <p:cNvPr id="2052" name="矩形 2051"/>
          <p:cNvSpPr>
            <a:spLocks noChangeArrowheads="1"/>
          </p:cNvSpPr>
          <p:nvPr/>
        </p:nvSpPr>
        <p:spPr bwMode="auto">
          <a:xfrm>
            <a:off x="422275" y="2997200"/>
            <a:ext cx="818197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30000"/>
              </a:lnSpc>
              <a:spcBef>
                <a:spcPct val="0"/>
              </a:spcBef>
              <a:buFontTx/>
              <a:buNone/>
            </a:pPr>
            <a:r>
              <a:rPr lang="zh-CN" altLang="en-US" sz="2400">
                <a:latin typeface="微软雅黑" panose="020B0503020204020204" pitchFamily="34" charset="-122"/>
              </a:rPr>
              <a:t>晶体中的电子在外加场的作用下</a:t>
            </a:r>
            <a:r>
              <a:rPr lang="en-US" altLang="zh-CN" sz="2400">
                <a:latin typeface="微软雅黑" panose="020B0503020204020204" pitchFamily="34" charset="-122"/>
              </a:rPr>
              <a:t>—— </a:t>
            </a:r>
            <a:r>
              <a:rPr lang="zh-CN" altLang="en-US" sz="2400">
                <a:latin typeface="微软雅黑" panose="020B0503020204020204" pitchFamily="34" charset="-122"/>
              </a:rPr>
              <a:t>电场、磁场、掺入杂质势场等，如何描述</a:t>
            </a:r>
            <a:r>
              <a:rPr lang="zh-CN" altLang="en-US" sz="2400">
                <a:solidFill>
                  <a:srgbClr val="800000"/>
                </a:solidFill>
                <a:latin typeface="微软雅黑" panose="020B0503020204020204" pitchFamily="34" charset="-122"/>
              </a:rPr>
              <a:t>电子的运动</a:t>
            </a:r>
            <a:r>
              <a:rPr lang="zh-CN" altLang="en-US" sz="2400">
                <a:latin typeface="微软雅黑" panose="020B0503020204020204" pitchFamily="34" charset="-122"/>
              </a:rPr>
              <a:t>？</a:t>
            </a:r>
          </a:p>
        </p:txBody>
      </p:sp>
      <p:sp>
        <p:nvSpPr>
          <p:cNvPr id="2053" name="矩形 2052"/>
          <p:cNvSpPr>
            <a:spLocks noChangeArrowheads="1"/>
          </p:cNvSpPr>
          <p:nvPr/>
        </p:nvSpPr>
        <p:spPr bwMode="auto">
          <a:xfrm>
            <a:off x="498475" y="4437063"/>
            <a:ext cx="80454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Tx/>
              <a:buNone/>
            </a:pPr>
            <a:r>
              <a:rPr lang="zh-CN" altLang="en-US" sz="2400">
                <a:solidFill>
                  <a:srgbClr val="0000CC"/>
                </a:solidFill>
                <a:latin typeface="微软雅黑" panose="020B0503020204020204" pitchFamily="34" charset="-122"/>
              </a:rPr>
              <a:t>外场</a:t>
            </a:r>
            <a:r>
              <a:rPr lang="zh-CN" altLang="en-US" sz="2400">
                <a:latin typeface="微软雅黑" panose="020B0503020204020204" pitchFamily="34" charset="-122"/>
              </a:rPr>
              <a:t>与</a:t>
            </a:r>
            <a:r>
              <a:rPr lang="zh-CN" altLang="en-US" sz="2400">
                <a:solidFill>
                  <a:srgbClr val="0000CC"/>
                </a:solidFill>
                <a:latin typeface="微软雅黑" panose="020B0503020204020204" pitchFamily="34" charset="-122"/>
              </a:rPr>
              <a:t>晶体的势场</a:t>
            </a:r>
            <a:r>
              <a:rPr lang="zh-CN" altLang="en-US" sz="2400">
                <a:latin typeface="微软雅黑" panose="020B0503020204020204" pitchFamily="34" charset="-122"/>
              </a:rPr>
              <a:t>相比弱许多，可用电子在晶体周期性势场中的本征态为基础进行讨论。</a:t>
            </a:r>
          </a:p>
        </p:txBody>
      </p:sp>
      <p:sp>
        <p:nvSpPr>
          <p:cNvPr id="21510" name="矩形 6"/>
          <p:cNvSpPr>
            <a:spLocks noChangeArrowheads="1"/>
          </p:cNvSpPr>
          <p:nvPr/>
        </p:nvSpPr>
        <p:spPr bwMode="auto">
          <a:xfrm>
            <a:off x="228600" y="2060575"/>
            <a:ext cx="8686800" cy="3671888"/>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50">
                                            <p:txEl>
                                              <p:pRg st="0" end="0"/>
                                            </p:txEl>
                                          </p:spTgt>
                                        </p:tgtEl>
                                        <p:attrNameLst>
                                          <p:attrName>style.visibility</p:attrName>
                                        </p:attrNameLst>
                                      </p:cBhvr>
                                      <p:to>
                                        <p:strVal val="visible"/>
                                      </p:to>
                                    </p:set>
                                    <p:animEffect transition="in" filter="dissolve">
                                      <p:cBhvr>
                                        <p:cTn id="7" dur="500"/>
                                        <p:tgtEl>
                                          <p:spTgt spid="20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51">
                                            <p:txEl>
                                              <p:pRg st="0" end="0"/>
                                            </p:txEl>
                                          </p:spTgt>
                                        </p:tgtEl>
                                        <p:attrNameLst>
                                          <p:attrName>style.visibility</p:attrName>
                                        </p:attrNameLst>
                                      </p:cBhvr>
                                      <p:to>
                                        <p:strVal val="visible"/>
                                      </p:to>
                                    </p:set>
                                    <p:animEffect transition="in" filter="dissolve">
                                      <p:cBhvr>
                                        <p:cTn id="12" dur="500"/>
                                        <p:tgtEl>
                                          <p:spTgt spid="205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52">
                                            <p:txEl>
                                              <p:pRg st="0" end="0"/>
                                            </p:txEl>
                                          </p:spTgt>
                                        </p:tgtEl>
                                        <p:attrNameLst>
                                          <p:attrName>style.visibility</p:attrName>
                                        </p:attrNameLst>
                                      </p:cBhvr>
                                      <p:to>
                                        <p:strVal val="visible"/>
                                      </p:to>
                                    </p:set>
                                    <p:animEffect transition="in" filter="dissolve">
                                      <p:cBhvr>
                                        <p:cTn id="17" dur="500"/>
                                        <p:tgtEl>
                                          <p:spTgt spid="205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53">
                                            <p:txEl>
                                              <p:pRg st="0" end="0"/>
                                            </p:txEl>
                                          </p:spTgt>
                                        </p:tgtEl>
                                        <p:attrNameLst>
                                          <p:attrName>style.visibility</p:attrName>
                                        </p:attrNameLst>
                                      </p:cBhvr>
                                      <p:to>
                                        <p:strVal val="visible"/>
                                      </p:to>
                                    </p:set>
                                    <p:animEffect transition="in" filter="dissolve">
                                      <p:cBhvr>
                                        <p:cTn id="22" dur="500"/>
                                        <p:tgtEl>
                                          <p:spTgt spid="2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build="p" advAuto="0"/>
      <p:bldP spid="2051" grpId="0" build="p"/>
      <p:bldP spid="2052" grpId="0" build="p"/>
      <p:bldP spid="205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38D4FB-6552-4357-B70C-C71BC4AFB76D}"/>
              </a:ext>
            </a:extLst>
          </p:cNvPr>
          <p:cNvSpPr/>
          <p:nvPr/>
        </p:nvSpPr>
        <p:spPr bwMode="auto">
          <a:xfrm>
            <a:off x="2124075" y="2097088"/>
            <a:ext cx="2770188" cy="1116012"/>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sz="2200"/>
          </a:p>
        </p:txBody>
      </p:sp>
      <p:sp>
        <p:nvSpPr>
          <p:cNvPr id="10247" name="矩形 10246"/>
          <p:cNvSpPr>
            <a:spLocks noChangeArrowheads="1"/>
          </p:cNvSpPr>
          <p:nvPr/>
        </p:nvSpPr>
        <p:spPr bwMode="auto">
          <a:xfrm>
            <a:off x="323850" y="2325688"/>
            <a:ext cx="6096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solidFill>
                  <a:srgbClr val="0000CC"/>
                </a:solidFill>
                <a:latin typeface="微软雅黑" panose="020B0503020204020204" pitchFamily="34" charset="-122"/>
              </a:rPr>
              <a:t>粒子的速度</a:t>
            </a:r>
          </a:p>
        </p:txBody>
      </p:sp>
      <p:graphicFrame>
        <p:nvGraphicFramePr>
          <p:cNvPr id="10246" name="对象 10245"/>
          <p:cNvGraphicFramePr>
            <a:graphicFrameLocks/>
          </p:cNvGraphicFramePr>
          <p:nvPr/>
        </p:nvGraphicFramePr>
        <p:xfrm>
          <a:off x="2290763" y="2097088"/>
          <a:ext cx="2509837" cy="1004887"/>
        </p:xfrm>
        <a:graphic>
          <a:graphicData uri="http://schemas.openxmlformats.org/presentationml/2006/ole">
            <mc:AlternateContent xmlns:mc="http://schemas.openxmlformats.org/markup-compatibility/2006">
              <mc:Choice xmlns:v="urn:schemas-microsoft-com:vml" Requires="v">
                <p:oleObj spid="_x0000_s30739" r:id="rId3" imgW="921991" imgH="327649" progId="Equation.3">
                  <p:embed/>
                </p:oleObj>
              </mc:Choice>
              <mc:Fallback>
                <p:oleObj r:id="rId3" imgW="921991" imgH="327649" progId="Equation.3">
                  <p:embed/>
                  <p:pic>
                    <p:nvPicPr>
                      <p:cNvPr id="0" name="对象 10245"/>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290763" y="2097088"/>
                        <a:ext cx="2509837"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5" name="对象 10244"/>
          <p:cNvGraphicFramePr>
            <a:graphicFrameLocks/>
          </p:cNvGraphicFramePr>
          <p:nvPr/>
        </p:nvGraphicFramePr>
        <p:xfrm>
          <a:off x="5291138" y="1301750"/>
          <a:ext cx="2466975" cy="1800225"/>
        </p:xfrm>
        <a:graphic>
          <a:graphicData uri="http://schemas.openxmlformats.org/presentationml/2006/ole">
            <mc:AlternateContent xmlns:mc="http://schemas.openxmlformats.org/markup-compatibility/2006">
              <mc:Choice xmlns:v="urn:schemas-microsoft-com:vml" Requires="v">
                <p:oleObj spid="_x0000_s30740" r:id="rId5" imgW="1016000" imgH="736600" progId="Equation.3">
                  <p:embed/>
                </p:oleObj>
              </mc:Choice>
              <mc:Fallback>
                <p:oleObj r:id="rId5" imgW="1016000" imgH="736600" progId="Equation.3">
                  <p:embed/>
                  <p:pic>
                    <p:nvPicPr>
                      <p:cNvPr id="0" name="对象 10244"/>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291138" y="1301750"/>
                        <a:ext cx="24669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4" name="对象 10243"/>
          <p:cNvGraphicFramePr>
            <a:graphicFrameLocks/>
          </p:cNvGraphicFramePr>
          <p:nvPr/>
        </p:nvGraphicFramePr>
        <p:xfrm>
          <a:off x="2392363" y="3506788"/>
          <a:ext cx="1568450" cy="995362"/>
        </p:xfrm>
        <a:graphic>
          <a:graphicData uri="http://schemas.openxmlformats.org/presentationml/2006/ole">
            <mc:AlternateContent xmlns:mc="http://schemas.openxmlformats.org/markup-compatibility/2006">
              <mc:Choice xmlns:v="urn:schemas-microsoft-com:vml" Requires="v">
                <p:oleObj spid="_x0000_s30741" r:id="rId7" imgW="622030" imgH="393529" progId="Equation.3">
                  <p:embed/>
                </p:oleObj>
              </mc:Choice>
              <mc:Fallback>
                <p:oleObj r:id="rId7" imgW="622030" imgH="393529" progId="Equation.3">
                  <p:embed/>
                  <p:pic>
                    <p:nvPicPr>
                      <p:cNvPr id="0" name="对象 10243"/>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392363" y="3506788"/>
                        <a:ext cx="15684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3" name="对象 10242"/>
          <p:cNvGraphicFramePr>
            <a:graphicFrameLocks/>
          </p:cNvGraphicFramePr>
          <p:nvPr/>
        </p:nvGraphicFramePr>
        <p:xfrm>
          <a:off x="5183188" y="3509963"/>
          <a:ext cx="1504950" cy="992187"/>
        </p:xfrm>
        <a:graphic>
          <a:graphicData uri="http://schemas.openxmlformats.org/presentationml/2006/ole">
            <mc:AlternateContent xmlns:mc="http://schemas.openxmlformats.org/markup-compatibility/2006">
              <mc:Choice xmlns:v="urn:schemas-microsoft-com:vml" Requires="v">
                <p:oleObj spid="_x0000_s30742" r:id="rId9" imgW="596641" imgH="393529" progId="Equation.3">
                  <p:embed/>
                </p:oleObj>
              </mc:Choice>
              <mc:Fallback>
                <p:oleObj r:id="rId9" imgW="596641" imgH="393529" progId="Equation.3">
                  <p:embed/>
                  <p:pic>
                    <p:nvPicPr>
                      <p:cNvPr id="0" name="对象 10242"/>
                      <p:cNvPicPr>
                        <a:picLocks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183188" y="3509963"/>
                        <a:ext cx="1504950"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2" name="对象 10241"/>
          <p:cNvGraphicFramePr>
            <a:graphicFrameLocks/>
          </p:cNvGraphicFramePr>
          <p:nvPr/>
        </p:nvGraphicFramePr>
        <p:xfrm>
          <a:off x="6911975" y="3506788"/>
          <a:ext cx="1409700" cy="993775"/>
        </p:xfrm>
        <a:graphic>
          <a:graphicData uri="http://schemas.openxmlformats.org/presentationml/2006/ole">
            <mc:AlternateContent xmlns:mc="http://schemas.openxmlformats.org/markup-compatibility/2006">
              <mc:Choice xmlns:v="urn:schemas-microsoft-com:vml" Requires="v">
                <p:oleObj spid="_x0000_s30743" r:id="rId11" imgW="558558" imgH="393529" progId="Equation.3">
                  <p:embed/>
                </p:oleObj>
              </mc:Choice>
              <mc:Fallback>
                <p:oleObj r:id="rId11" imgW="558558" imgH="393529" progId="Equation.3">
                  <p:embed/>
                  <p:pic>
                    <p:nvPicPr>
                      <p:cNvPr id="0" name="对象 10241"/>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911975" y="3506788"/>
                        <a:ext cx="1409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8" name="对象 10247"/>
          <p:cNvGraphicFramePr>
            <a:graphicFrameLocks/>
          </p:cNvGraphicFramePr>
          <p:nvPr/>
        </p:nvGraphicFramePr>
        <p:xfrm>
          <a:off x="2286000" y="981075"/>
          <a:ext cx="2608263" cy="1006475"/>
        </p:xfrm>
        <a:graphic>
          <a:graphicData uri="http://schemas.openxmlformats.org/presentationml/2006/ole">
            <mc:AlternateContent xmlns:mc="http://schemas.openxmlformats.org/markup-compatibility/2006">
              <mc:Choice xmlns:v="urn:schemas-microsoft-com:vml" Requires="v">
                <p:oleObj spid="_x0000_s30744" r:id="rId13" imgW="1028254" imgH="393529" progId="Equation.3">
                  <p:embed/>
                </p:oleObj>
              </mc:Choice>
              <mc:Fallback>
                <p:oleObj r:id="rId13" imgW="1028254" imgH="393529" progId="Equation.3">
                  <p:embed/>
                  <p:pic>
                    <p:nvPicPr>
                      <p:cNvPr id="0" name="对象 10247"/>
                      <p:cNvPicPr>
                        <a:picLocks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286000" y="981075"/>
                        <a:ext cx="26082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49" name="矩形 10248"/>
          <p:cNvSpPr>
            <a:spLocks noChangeArrowheads="1"/>
          </p:cNvSpPr>
          <p:nvPr/>
        </p:nvSpPr>
        <p:spPr bwMode="auto">
          <a:xfrm>
            <a:off x="7881938" y="1955800"/>
            <a:ext cx="93821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sz="2200">
                <a:latin typeface="微软雅黑" panose="020B0503020204020204" pitchFamily="34" charset="-122"/>
              </a:rPr>
              <a:t>k</a:t>
            </a:r>
            <a:r>
              <a:rPr lang="zh-CN" altLang="en-US" sz="2200">
                <a:latin typeface="微软雅黑" panose="020B0503020204020204" pitchFamily="34" charset="-122"/>
              </a:rPr>
              <a:t>很小</a:t>
            </a:r>
          </a:p>
        </p:txBody>
      </p:sp>
      <p:sp>
        <p:nvSpPr>
          <p:cNvPr id="10250" name="矩形 10249"/>
          <p:cNvSpPr>
            <a:spLocks noChangeArrowheads="1"/>
          </p:cNvSpPr>
          <p:nvPr/>
        </p:nvSpPr>
        <p:spPr bwMode="auto">
          <a:xfrm>
            <a:off x="371475" y="3790950"/>
            <a:ext cx="3048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latin typeface="微软雅黑" panose="020B0503020204020204" pitchFamily="34" charset="-122"/>
              </a:rPr>
              <a:t>第一布里渊区</a:t>
            </a:r>
          </a:p>
        </p:txBody>
      </p:sp>
      <p:sp>
        <p:nvSpPr>
          <p:cNvPr id="10251" name="矩形 10250"/>
          <p:cNvSpPr>
            <a:spLocks noChangeArrowheads="1"/>
          </p:cNvSpPr>
          <p:nvPr/>
        </p:nvSpPr>
        <p:spPr bwMode="auto">
          <a:xfrm>
            <a:off x="4414838" y="3783013"/>
            <a:ext cx="10668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latin typeface="微软雅黑" panose="020B0503020204020204" pitchFamily="34" charset="-122"/>
              </a:rPr>
              <a:t>要求</a:t>
            </a:r>
          </a:p>
        </p:txBody>
      </p:sp>
      <p:sp>
        <p:nvSpPr>
          <p:cNvPr id="10253" name="矩形 10252"/>
          <p:cNvSpPr>
            <a:spLocks noChangeArrowheads="1"/>
          </p:cNvSpPr>
          <p:nvPr/>
        </p:nvSpPr>
        <p:spPr bwMode="auto">
          <a:xfrm>
            <a:off x="371475" y="5759450"/>
            <a:ext cx="89916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nSpc>
                <a:spcPct val="80000"/>
              </a:lnSpc>
              <a:spcBef>
                <a:spcPct val="50000"/>
              </a:spcBef>
              <a:buFontTx/>
              <a:buNone/>
            </a:pPr>
            <a:r>
              <a:rPr lang="zh-CN" altLang="en-US" sz="2200">
                <a:solidFill>
                  <a:srgbClr val="800000"/>
                </a:solidFill>
                <a:latin typeface="微软雅黑" panose="020B0503020204020204" pitchFamily="34" charset="-122"/>
              </a:rPr>
              <a:t>波包远远大于原胞</a:t>
            </a:r>
            <a:r>
              <a:rPr lang="en-US" altLang="zh-CN" sz="2200">
                <a:solidFill>
                  <a:srgbClr val="800000"/>
                </a:solidFill>
                <a:latin typeface="微软雅黑" panose="020B0503020204020204" pitchFamily="34" charset="-122"/>
              </a:rPr>
              <a:t>, </a:t>
            </a:r>
            <a:r>
              <a:rPr lang="zh-CN" altLang="en-US" sz="2200">
                <a:solidFill>
                  <a:srgbClr val="800000"/>
                </a:solidFill>
                <a:latin typeface="微软雅黑" panose="020B0503020204020204" pitchFamily="34" charset="-122"/>
              </a:rPr>
              <a:t>在这一个限度里才能将电子看做是准经典粒子</a:t>
            </a:r>
          </a:p>
        </p:txBody>
      </p:sp>
      <p:sp>
        <p:nvSpPr>
          <p:cNvPr id="10254" name="矩形 10253"/>
          <p:cNvSpPr>
            <a:spLocks noChangeArrowheads="1"/>
          </p:cNvSpPr>
          <p:nvPr/>
        </p:nvSpPr>
        <p:spPr bwMode="auto">
          <a:xfrm>
            <a:off x="333375" y="1289050"/>
            <a:ext cx="18367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solidFill>
                  <a:srgbClr val="0000CC"/>
                </a:solidFill>
                <a:latin typeface="微软雅黑" panose="020B0503020204020204" pitchFamily="34" charset="-122"/>
              </a:rPr>
              <a:t>粒子的中心</a:t>
            </a:r>
          </a:p>
        </p:txBody>
      </p:sp>
      <p:graphicFrame>
        <p:nvGraphicFramePr>
          <p:cNvPr id="10255" name="对象 10254"/>
          <p:cNvGraphicFramePr>
            <a:graphicFrameLocks/>
          </p:cNvGraphicFramePr>
          <p:nvPr/>
        </p:nvGraphicFramePr>
        <p:xfrm>
          <a:off x="828675" y="4424363"/>
          <a:ext cx="1263650" cy="1017587"/>
        </p:xfrm>
        <a:graphic>
          <a:graphicData uri="http://schemas.openxmlformats.org/presentationml/2006/ole">
            <mc:AlternateContent xmlns:mc="http://schemas.openxmlformats.org/markup-compatibility/2006">
              <mc:Choice xmlns:v="urn:schemas-microsoft-com:vml" Requires="v">
                <p:oleObj spid="_x0000_s30745" r:id="rId15" imgW="482391" imgH="393529" progId="Equation.DSMT4">
                  <p:embed/>
                </p:oleObj>
              </mc:Choice>
              <mc:Fallback>
                <p:oleObj r:id="rId15" imgW="482391" imgH="393529" progId="Equation.DSMT4">
                  <p:embed/>
                  <p:pic>
                    <p:nvPicPr>
                      <p:cNvPr id="0" name="对象 10254"/>
                      <p:cNvPicPr>
                        <a:picLocks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828675" y="4424363"/>
                        <a:ext cx="1263650"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56" name="矩形 10255"/>
          <p:cNvSpPr>
            <a:spLocks noChangeArrowheads="1"/>
          </p:cNvSpPr>
          <p:nvPr/>
        </p:nvSpPr>
        <p:spPr bwMode="auto">
          <a:xfrm>
            <a:off x="2124075" y="4711700"/>
            <a:ext cx="3048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2200">
                <a:latin typeface="微软雅黑" panose="020B0503020204020204" pitchFamily="34" charset="-122"/>
              </a:rPr>
              <a:t>—— </a:t>
            </a:r>
            <a:r>
              <a:rPr lang="zh-CN" altLang="en-US" sz="2200">
                <a:latin typeface="微软雅黑" panose="020B0503020204020204" pitchFamily="34" charset="-122"/>
              </a:rPr>
              <a:t>波包的限度</a:t>
            </a:r>
          </a:p>
        </p:txBody>
      </p:sp>
      <p:graphicFrame>
        <p:nvGraphicFramePr>
          <p:cNvPr id="10258" name="对象 10257"/>
          <p:cNvGraphicFramePr>
            <a:graphicFrameLocks/>
          </p:cNvGraphicFramePr>
          <p:nvPr/>
        </p:nvGraphicFramePr>
        <p:xfrm>
          <a:off x="5878513" y="4784725"/>
          <a:ext cx="1165225" cy="360363"/>
        </p:xfrm>
        <a:graphic>
          <a:graphicData uri="http://schemas.openxmlformats.org/presentationml/2006/ole">
            <mc:AlternateContent xmlns:mc="http://schemas.openxmlformats.org/markup-compatibility/2006">
              <mc:Choice xmlns:v="urn:schemas-microsoft-com:vml" Requires="v">
                <p:oleObj spid="_x0000_s30746" r:id="rId17" imgW="444307" imgH="139639" progId="Equation.DSMT4">
                  <p:embed/>
                </p:oleObj>
              </mc:Choice>
              <mc:Fallback>
                <p:oleObj r:id="rId17" imgW="444307" imgH="139639" progId="Equation.DSMT4">
                  <p:embed/>
                  <p:pic>
                    <p:nvPicPr>
                      <p:cNvPr id="0" name="对象 10257"/>
                      <p:cNvPicPr>
                        <a:picLocks noChangeArrowheads="1"/>
                      </p:cNvPicPr>
                      <p:nvPr/>
                    </p:nvPicPr>
                    <p:blipFill>
                      <a:blip r:embed="rId1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878513" y="4784725"/>
                        <a:ext cx="11652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38" name="矩形 18"/>
          <p:cNvSpPr>
            <a:spLocks noChangeArrowheads="1"/>
          </p:cNvSpPr>
          <p:nvPr/>
        </p:nvSpPr>
        <p:spPr bwMode="auto">
          <a:xfrm>
            <a:off x="228600" y="981075"/>
            <a:ext cx="8686800" cy="5400675"/>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254">
                                            <p:txEl>
                                              <p:pRg st="0" end="0"/>
                                            </p:txEl>
                                          </p:spTgt>
                                        </p:tgtEl>
                                        <p:attrNameLst>
                                          <p:attrName>style.visibility</p:attrName>
                                        </p:attrNameLst>
                                      </p:cBhvr>
                                      <p:to>
                                        <p:strVal val="visible"/>
                                      </p:to>
                                    </p:set>
                                    <p:animEffect transition="in" filter="dissolve">
                                      <p:cBhvr>
                                        <p:cTn id="7" dur="500"/>
                                        <p:tgtEl>
                                          <p:spTgt spid="10254">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0248"/>
                                        </p:tgtEl>
                                        <p:attrNameLst>
                                          <p:attrName>style.visibility</p:attrName>
                                        </p:attrNameLst>
                                      </p:cBhvr>
                                      <p:to>
                                        <p:strVal val="visible"/>
                                      </p:to>
                                    </p:set>
                                    <p:animEffect transition="in" filter="dissolve">
                                      <p:cBhvr>
                                        <p:cTn id="11" dur="500"/>
                                        <p:tgtEl>
                                          <p:spTgt spid="1024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247">
                                            <p:txEl>
                                              <p:pRg st="0" end="0"/>
                                            </p:txEl>
                                          </p:spTgt>
                                        </p:tgtEl>
                                        <p:attrNameLst>
                                          <p:attrName>style.visibility</p:attrName>
                                        </p:attrNameLst>
                                      </p:cBhvr>
                                      <p:to>
                                        <p:strVal val="visible"/>
                                      </p:to>
                                    </p:set>
                                    <p:animEffect transition="in" filter="dissolve">
                                      <p:cBhvr>
                                        <p:cTn id="16" dur="500"/>
                                        <p:tgtEl>
                                          <p:spTgt spid="10247">
                                            <p:txEl>
                                              <p:pRg st="0" end="0"/>
                                            </p:txEl>
                                          </p:spTgt>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0246"/>
                                        </p:tgtEl>
                                        <p:attrNameLst>
                                          <p:attrName>style.visibility</p:attrName>
                                        </p:attrNameLst>
                                      </p:cBhvr>
                                      <p:to>
                                        <p:strVal val="visible"/>
                                      </p:to>
                                    </p:set>
                                    <p:animEffect transition="in" filter="dissolve">
                                      <p:cBhvr>
                                        <p:cTn id="20" dur="500"/>
                                        <p:tgtEl>
                                          <p:spTgt spid="10246"/>
                                        </p:tgtEl>
                                      </p:cBhvr>
                                    </p:animEffect>
                                  </p:childTnLst>
                                </p:cTn>
                              </p:par>
                            </p:childTnLst>
                          </p:cTn>
                        </p:par>
                        <p:par>
                          <p:cTn id="21" fill="hold" nodeType="afterGroup">
                            <p:stCondLst>
                              <p:cond delay="1000"/>
                            </p:stCondLst>
                            <p:childTnLst>
                              <p:par>
                                <p:cTn id="22" presetID="9" presetClass="entr" presetSubtype="0" fill="hold" nodeType="afterEffect">
                                  <p:stCondLst>
                                    <p:cond delay="0"/>
                                  </p:stCondLst>
                                  <p:childTnLst>
                                    <p:set>
                                      <p:cBhvr>
                                        <p:cTn id="23" dur="1" fill="hold">
                                          <p:stCondLst>
                                            <p:cond delay="0"/>
                                          </p:stCondLst>
                                        </p:cTn>
                                        <p:tgtEl>
                                          <p:spTgt spid="10245"/>
                                        </p:tgtEl>
                                        <p:attrNameLst>
                                          <p:attrName>style.visibility</p:attrName>
                                        </p:attrNameLst>
                                      </p:cBhvr>
                                      <p:to>
                                        <p:strVal val="visible"/>
                                      </p:to>
                                    </p:set>
                                    <p:animEffect transition="in" filter="dissolve">
                                      <p:cBhvr>
                                        <p:cTn id="24" dur="500"/>
                                        <p:tgtEl>
                                          <p:spTgt spid="10245"/>
                                        </p:tgtEl>
                                      </p:cBhvr>
                                    </p:animEffect>
                                  </p:childTnLst>
                                </p:cTn>
                              </p:par>
                            </p:childTnLst>
                          </p:cTn>
                        </p:par>
                        <p:par>
                          <p:cTn id="25" fill="hold" nodeType="afterGroup">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249">
                                            <p:txEl>
                                              <p:pRg st="0" end="0"/>
                                            </p:txEl>
                                          </p:spTgt>
                                        </p:tgtEl>
                                        <p:attrNameLst>
                                          <p:attrName>style.visibility</p:attrName>
                                        </p:attrNameLst>
                                      </p:cBhvr>
                                      <p:to>
                                        <p:strVal val="visible"/>
                                      </p:to>
                                    </p:set>
                                    <p:animEffect transition="in" filter="dissolve">
                                      <p:cBhvr>
                                        <p:cTn id="28" dur="500"/>
                                        <p:tgtEl>
                                          <p:spTgt spid="10249">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250">
                                            <p:txEl>
                                              <p:pRg st="0" end="0"/>
                                            </p:txEl>
                                          </p:spTgt>
                                        </p:tgtEl>
                                        <p:attrNameLst>
                                          <p:attrName>style.visibility</p:attrName>
                                        </p:attrNameLst>
                                      </p:cBhvr>
                                      <p:to>
                                        <p:strVal val="visible"/>
                                      </p:to>
                                    </p:set>
                                    <p:animEffect transition="in" filter="dissolve">
                                      <p:cBhvr>
                                        <p:cTn id="33" dur="500"/>
                                        <p:tgtEl>
                                          <p:spTgt spid="10250">
                                            <p:txEl>
                                              <p:pRg st="0" end="0"/>
                                            </p:txEl>
                                          </p:spTgt>
                                        </p:tgtEl>
                                      </p:cBhvr>
                                    </p:animEffect>
                                  </p:childTnLst>
                                </p:cTn>
                              </p:par>
                            </p:childTnLst>
                          </p:cTn>
                        </p:par>
                        <p:par>
                          <p:cTn id="34" fill="hold" nodeType="afterGroup">
                            <p:stCondLst>
                              <p:cond delay="500"/>
                            </p:stCondLst>
                            <p:childTnLst>
                              <p:par>
                                <p:cTn id="35" presetID="9" presetClass="entr" presetSubtype="0" fill="hold" nodeType="afterEffect">
                                  <p:stCondLst>
                                    <p:cond delay="0"/>
                                  </p:stCondLst>
                                  <p:childTnLst>
                                    <p:set>
                                      <p:cBhvr>
                                        <p:cTn id="36" dur="1" fill="hold">
                                          <p:stCondLst>
                                            <p:cond delay="0"/>
                                          </p:stCondLst>
                                        </p:cTn>
                                        <p:tgtEl>
                                          <p:spTgt spid="10244"/>
                                        </p:tgtEl>
                                        <p:attrNameLst>
                                          <p:attrName>style.visibility</p:attrName>
                                        </p:attrNameLst>
                                      </p:cBhvr>
                                      <p:to>
                                        <p:strVal val="visible"/>
                                      </p:to>
                                    </p:set>
                                    <p:animEffect transition="in" filter="dissolve">
                                      <p:cBhvr>
                                        <p:cTn id="37" dur="500"/>
                                        <p:tgtEl>
                                          <p:spTgt spid="102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0251">
                                            <p:txEl>
                                              <p:pRg st="0" end="0"/>
                                            </p:txEl>
                                          </p:spTgt>
                                        </p:tgtEl>
                                        <p:attrNameLst>
                                          <p:attrName>style.visibility</p:attrName>
                                        </p:attrNameLst>
                                      </p:cBhvr>
                                      <p:to>
                                        <p:strVal val="visible"/>
                                      </p:to>
                                    </p:set>
                                    <p:animEffect transition="in" filter="dissolve">
                                      <p:cBhvr>
                                        <p:cTn id="42" dur="500"/>
                                        <p:tgtEl>
                                          <p:spTgt spid="10251">
                                            <p:txEl>
                                              <p:pRg st="0" end="0"/>
                                            </p:txEl>
                                          </p:spTgt>
                                        </p:tgtEl>
                                      </p:cBhvr>
                                    </p:animEffect>
                                  </p:childTnLst>
                                </p:cTn>
                              </p:par>
                            </p:childTnLst>
                          </p:cTn>
                        </p:par>
                        <p:par>
                          <p:cTn id="43" fill="hold" nodeType="afterGroup">
                            <p:stCondLst>
                              <p:cond delay="500"/>
                            </p:stCondLst>
                            <p:childTnLst>
                              <p:par>
                                <p:cTn id="44" presetID="9" presetClass="entr" presetSubtype="0" fill="hold" nodeType="afterEffect">
                                  <p:stCondLst>
                                    <p:cond delay="0"/>
                                  </p:stCondLst>
                                  <p:childTnLst>
                                    <p:set>
                                      <p:cBhvr>
                                        <p:cTn id="45" dur="1" fill="hold">
                                          <p:stCondLst>
                                            <p:cond delay="0"/>
                                          </p:stCondLst>
                                        </p:cTn>
                                        <p:tgtEl>
                                          <p:spTgt spid="10243"/>
                                        </p:tgtEl>
                                        <p:attrNameLst>
                                          <p:attrName>style.visibility</p:attrName>
                                        </p:attrNameLst>
                                      </p:cBhvr>
                                      <p:to>
                                        <p:strVal val="visible"/>
                                      </p:to>
                                    </p:set>
                                    <p:animEffect transition="in" filter="dissolve">
                                      <p:cBhvr>
                                        <p:cTn id="46" dur="500"/>
                                        <p:tgtEl>
                                          <p:spTgt spid="1024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10242"/>
                                        </p:tgtEl>
                                        <p:attrNameLst>
                                          <p:attrName>style.visibility</p:attrName>
                                        </p:attrNameLst>
                                      </p:cBhvr>
                                      <p:to>
                                        <p:strVal val="visible"/>
                                      </p:to>
                                    </p:set>
                                    <p:animEffect transition="in" filter="dissolve">
                                      <p:cBhvr>
                                        <p:cTn id="51" dur="500"/>
                                        <p:tgtEl>
                                          <p:spTgt spid="1024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10255"/>
                                        </p:tgtEl>
                                        <p:attrNameLst>
                                          <p:attrName>style.visibility</p:attrName>
                                        </p:attrNameLst>
                                      </p:cBhvr>
                                      <p:to>
                                        <p:strVal val="visible"/>
                                      </p:to>
                                    </p:set>
                                    <p:animEffect transition="in" filter="dissolve">
                                      <p:cBhvr>
                                        <p:cTn id="56" dur="500"/>
                                        <p:tgtEl>
                                          <p:spTgt spid="10255"/>
                                        </p:tgtEl>
                                      </p:cBhvr>
                                    </p:animEffect>
                                  </p:childTnLst>
                                </p:cTn>
                              </p:par>
                            </p:childTnLst>
                          </p:cTn>
                        </p:par>
                        <p:par>
                          <p:cTn id="57" fill="hold" nodeType="afterGroup">
                            <p:stCondLst>
                              <p:cond delay="500"/>
                            </p:stCondLst>
                            <p:childTnLst>
                              <p:par>
                                <p:cTn id="58" presetID="9" presetClass="entr" presetSubtype="0" fill="hold" grpId="0" nodeType="afterEffect">
                                  <p:stCondLst>
                                    <p:cond delay="0"/>
                                  </p:stCondLst>
                                  <p:childTnLst>
                                    <p:set>
                                      <p:cBhvr>
                                        <p:cTn id="59" dur="1" fill="hold">
                                          <p:stCondLst>
                                            <p:cond delay="0"/>
                                          </p:stCondLst>
                                        </p:cTn>
                                        <p:tgtEl>
                                          <p:spTgt spid="10256">
                                            <p:txEl>
                                              <p:pRg st="0" end="0"/>
                                            </p:txEl>
                                          </p:spTgt>
                                        </p:tgtEl>
                                        <p:attrNameLst>
                                          <p:attrName>style.visibility</p:attrName>
                                        </p:attrNameLst>
                                      </p:cBhvr>
                                      <p:to>
                                        <p:strVal val="visible"/>
                                      </p:to>
                                    </p:set>
                                    <p:animEffect transition="in" filter="dissolve">
                                      <p:cBhvr>
                                        <p:cTn id="60" dur="500"/>
                                        <p:tgtEl>
                                          <p:spTgt spid="10256">
                                            <p:txEl>
                                              <p:pRg st="0" end="0"/>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nodeType="clickEffect">
                                  <p:stCondLst>
                                    <p:cond delay="0"/>
                                  </p:stCondLst>
                                  <p:childTnLst>
                                    <p:set>
                                      <p:cBhvr>
                                        <p:cTn id="64" dur="1" fill="hold">
                                          <p:stCondLst>
                                            <p:cond delay="0"/>
                                          </p:stCondLst>
                                        </p:cTn>
                                        <p:tgtEl>
                                          <p:spTgt spid="10258"/>
                                        </p:tgtEl>
                                        <p:attrNameLst>
                                          <p:attrName>style.visibility</p:attrName>
                                        </p:attrNameLst>
                                      </p:cBhvr>
                                      <p:to>
                                        <p:strVal val="visible"/>
                                      </p:to>
                                    </p:set>
                                    <p:animEffect transition="in" filter="dissolve">
                                      <p:cBhvr>
                                        <p:cTn id="65" dur="500"/>
                                        <p:tgtEl>
                                          <p:spTgt spid="10258"/>
                                        </p:tgtEl>
                                      </p:cBhvr>
                                    </p:animEffect>
                                  </p:childTnLst>
                                </p:cTn>
                              </p:par>
                            </p:childTnLst>
                          </p:cTn>
                        </p:par>
                        <p:par>
                          <p:cTn id="66" fill="hold" nodeType="afterGroup">
                            <p:stCondLst>
                              <p:cond delay="500"/>
                            </p:stCondLst>
                            <p:childTnLst>
                              <p:par>
                                <p:cTn id="67" presetID="9" presetClass="entr" presetSubtype="0" fill="hold" grpId="0" nodeType="afterEffect">
                                  <p:stCondLst>
                                    <p:cond delay="0"/>
                                  </p:stCondLst>
                                  <p:childTnLst>
                                    <p:set>
                                      <p:cBhvr>
                                        <p:cTn id="68" dur="1" fill="hold">
                                          <p:stCondLst>
                                            <p:cond delay="0"/>
                                          </p:stCondLst>
                                        </p:cTn>
                                        <p:tgtEl>
                                          <p:spTgt spid="10253"/>
                                        </p:tgtEl>
                                        <p:attrNameLst>
                                          <p:attrName>style.visibility</p:attrName>
                                        </p:attrNameLst>
                                      </p:cBhvr>
                                      <p:to>
                                        <p:strVal val="visible"/>
                                      </p:to>
                                    </p:set>
                                    <p:animEffect transition="in" filter="dissolve">
                                      <p:cBhvr>
                                        <p:cTn id="69" dur="500"/>
                                        <p:tgtEl>
                                          <p:spTgt spid="10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build="p"/>
      <p:bldP spid="10249" grpId="0" build="p" advAuto="0"/>
      <p:bldP spid="10250" grpId="0" build="p"/>
      <p:bldP spid="10251" grpId="0" build="p"/>
      <p:bldP spid="10253" grpId="0"/>
      <p:bldP spid="10254" grpId="0" build="p" advAuto="0"/>
      <p:bldP spid="10256" grpId="0" build="p"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56B9E7A-9816-47B0-9EBF-498C2143397F}"/>
              </a:ext>
            </a:extLst>
          </p:cNvPr>
          <p:cNvSpPr/>
          <p:nvPr/>
        </p:nvSpPr>
        <p:spPr bwMode="auto">
          <a:xfrm>
            <a:off x="2239963" y="2535238"/>
            <a:ext cx="2663825" cy="966787"/>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graphicFrame>
        <p:nvGraphicFramePr>
          <p:cNvPr id="32773" name="对象 32772"/>
          <p:cNvGraphicFramePr>
            <a:graphicFrameLocks noChangeAspect="1"/>
          </p:cNvGraphicFramePr>
          <p:nvPr/>
        </p:nvGraphicFramePr>
        <p:xfrm>
          <a:off x="639763" y="3582988"/>
          <a:ext cx="944562" cy="792162"/>
        </p:xfrm>
        <a:graphic>
          <a:graphicData uri="http://schemas.openxmlformats.org/presentationml/2006/ole">
            <mc:AlternateContent xmlns:mc="http://schemas.openxmlformats.org/markup-compatibility/2006">
              <mc:Choice xmlns:v="urn:schemas-microsoft-com:vml" Requires="v">
                <p:oleObj spid="_x0000_s31765" r:id="rId3" imgW="469696" imgH="393529" progId="Equation.3">
                  <p:embed/>
                </p:oleObj>
              </mc:Choice>
              <mc:Fallback>
                <p:oleObj r:id="rId3" imgW="469696" imgH="393529" progId="Equation.3">
                  <p:embed/>
                  <p:pic>
                    <p:nvPicPr>
                      <p:cNvPr id="0" name="对象 32772"/>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39763" y="3582988"/>
                        <a:ext cx="9445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0" name="矩形 32779"/>
          <p:cNvSpPr>
            <a:spLocks noChangeArrowheads="1"/>
          </p:cNvSpPr>
          <p:nvPr/>
        </p:nvSpPr>
        <p:spPr bwMode="auto">
          <a:xfrm>
            <a:off x="369888" y="2682875"/>
            <a:ext cx="2057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电子的速度</a:t>
            </a:r>
          </a:p>
        </p:txBody>
      </p:sp>
      <p:graphicFrame>
        <p:nvGraphicFramePr>
          <p:cNvPr id="32781" name="对象 32780"/>
          <p:cNvGraphicFramePr>
            <a:graphicFrameLocks/>
          </p:cNvGraphicFramePr>
          <p:nvPr/>
        </p:nvGraphicFramePr>
        <p:xfrm>
          <a:off x="3924300" y="4822825"/>
          <a:ext cx="1016000" cy="792163"/>
        </p:xfrm>
        <a:graphic>
          <a:graphicData uri="http://schemas.openxmlformats.org/presentationml/2006/ole">
            <mc:AlternateContent xmlns:mc="http://schemas.openxmlformats.org/markup-compatibility/2006">
              <mc:Choice xmlns:v="urn:schemas-microsoft-com:vml" Requires="v">
                <p:oleObj spid="_x0000_s31766" r:id="rId5" imgW="469696" imgH="393529" progId="Equation.3">
                  <p:embed/>
                </p:oleObj>
              </mc:Choice>
              <mc:Fallback>
                <p:oleObj r:id="rId5" imgW="469696" imgH="393529" progId="Equation.3">
                  <p:embed/>
                  <p:pic>
                    <p:nvPicPr>
                      <p:cNvPr id="0" name="对象 32780"/>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924300" y="4822825"/>
                        <a:ext cx="10160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2" name="对象 32781"/>
          <p:cNvGraphicFramePr>
            <a:graphicFrameLocks noChangeAspect="1"/>
          </p:cNvGraphicFramePr>
          <p:nvPr/>
        </p:nvGraphicFramePr>
        <p:xfrm>
          <a:off x="1854200" y="3562350"/>
          <a:ext cx="1174750" cy="792163"/>
        </p:xfrm>
        <a:graphic>
          <a:graphicData uri="http://schemas.openxmlformats.org/presentationml/2006/ole">
            <mc:AlternateContent xmlns:mc="http://schemas.openxmlformats.org/markup-compatibility/2006">
              <mc:Choice xmlns:v="urn:schemas-microsoft-com:vml" Requires="v">
                <p:oleObj spid="_x0000_s31767" r:id="rId7" imgW="583947" imgH="393529" progId="Equation.DSMT4">
                  <p:embed/>
                </p:oleObj>
              </mc:Choice>
              <mc:Fallback>
                <p:oleObj r:id="rId7" imgW="583947" imgH="393529" progId="Equation.DSMT4">
                  <p:embed/>
                  <p:pic>
                    <p:nvPicPr>
                      <p:cNvPr id="0" name="对象 32781"/>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854200" y="3562350"/>
                        <a:ext cx="11747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6" name="对象 32785"/>
          <p:cNvGraphicFramePr>
            <a:graphicFrameLocks noChangeAspect="1"/>
          </p:cNvGraphicFramePr>
          <p:nvPr/>
        </p:nvGraphicFramePr>
        <p:xfrm>
          <a:off x="2279650" y="2606675"/>
          <a:ext cx="2254250" cy="827088"/>
        </p:xfrm>
        <a:graphic>
          <a:graphicData uri="http://schemas.openxmlformats.org/presentationml/2006/ole">
            <mc:AlternateContent xmlns:mc="http://schemas.openxmlformats.org/markup-compatibility/2006">
              <mc:Choice xmlns:v="urn:schemas-microsoft-com:vml" Requires="v">
                <p:oleObj spid="_x0000_s31768" r:id="rId9" imgW="1002865" imgH="393529" progId="Equation.DSMT4">
                  <p:embed/>
                </p:oleObj>
              </mc:Choice>
              <mc:Fallback>
                <p:oleObj r:id="rId9" imgW="1002865" imgH="393529" progId="Equation.DSMT4">
                  <p:embed/>
                  <p:pic>
                    <p:nvPicPr>
                      <p:cNvPr id="0" name="对象 32785"/>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279650" y="2606675"/>
                        <a:ext cx="2254250"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788" name="图片 32787" descr="XCH005_002_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4500" y="3967163"/>
            <a:ext cx="3348038"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9" name="图片 32788" descr="XCH005_002_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24500" y="1498600"/>
            <a:ext cx="3348038"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a:spLocks noChangeArrowheads="1"/>
          </p:cNvSpPr>
          <p:nvPr/>
        </p:nvSpPr>
        <p:spPr bwMode="auto">
          <a:xfrm>
            <a:off x="393700" y="1790700"/>
            <a:ext cx="18018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粒子的速度</a:t>
            </a:r>
          </a:p>
        </p:txBody>
      </p:sp>
      <p:graphicFrame>
        <p:nvGraphicFramePr>
          <p:cNvPr id="16" name="对象 15"/>
          <p:cNvGraphicFramePr>
            <a:graphicFrameLocks noChangeAspect="1"/>
          </p:cNvGraphicFramePr>
          <p:nvPr/>
        </p:nvGraphicFramePr>
        <p:xfrm>
          <a:off x="2239963" y="1585913"/>
          <a:ext cx="2208212" cy="828675"/>
        </p:xfrm>
        <a:graphic>
          <a:graphicData uri="http://schemas.openxmlformats.org/presentationml/2006/ole">
            <mc:AlternateContent xmlns:mc="http://schemas.openxmlformats.org/markup-compatibility/2006">
              <mc:Choice xmlns:v="urn:schemas-microsoft-com:vml" Requires="v">
                <p:oleObj spid="_x0000_s31769" r:id="rId13" imgW="921991" imgH="327649" progId="Equation.3">
                  <p:embed/>
                </p:oleObj>
              </mc:Choice>
              <mc:Fallback>
                <p:oleObj r:id="rId13" imgW="921991" imgH="327649" progId="Equation.3">
                  <p:embed/>
                  <p:pic>
                    <p:nvPicPr>
                      <p:cNvPr id="0" name="对象 15"/>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239963" y="1585913"/>
                        <a:ext cx="220821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p:cNvGraphicFramePr>
          <p:nvPr/>
        </p:nvGraphicFramePr>
        <p:xfrm>
          <a:off x="3941763" y="890588"/>
          <a:ext cx="3986212" cy="596900"/>
        </p:xfrm>
        <a:graphic>
          <a:graphicData uri="http://schemas.openxmlformats.org/presentationml/2006/ole">
            <mc:AlternateContent xmlns:mc="http://schemas.openxmlformats.org/markup-compatibility/2006">
              <mc:Choice xmlns:v="urn:schemas-microsoft-com:vml" Requires="v">
                <p:oleObj spid="_x0000_s31770" r:id="rId15" imgW="1637589" imgH="241195" progId="Equation.3">
                  <p:embed/>
                </p:oleObj>
              </mc:Choice>
              <mc:Fallback>
                <p:oleObj r:id="rId15" imgW="1637589" imgH="241195" progId="Equation.3">
                  <p:embed/>
                  <p:pic>
                    <p:nvPicPr>
                      <p:cNvPr id="0" name="对象 16"/>
                      <p:cNvPicPr>
                        <a:picLocks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941763" y="890588"/>
                        <a:ext cx="398621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矩形 17"/>
          <p:cNvSpPr>
            <a:spLocks noChangeArrowheads="1"/>
          </p:cNvSpPr>
          <p:nvPr/>
        </p:nvSpPr>
        <p:spPr bwMode="auto">
          <a:xfrm>
            <a:off x="107950" y="952500"/>
            <a:ext cx="350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 typeface="Wingdings" panose="05000000000000000000" pitchFamily="2" charset="2"/>
              <a:buChar char="Ø"/>
            </a:pPr>
            <a:r>
              <a:rPr lang="zh-CN" altLang="en-US" sz="2400">
                <a:latin typeface="微软雅黑" panose="020B0503020204020204" pitchFamily="34" charset="-122"/>
              </a:rPr>
              <a:t>一维紧束缚模型</a:t>
            </a:r>
          </a:p>
        </p:txBody>
      </p:sp>
      <p:sp>
        <p:nvSpPr>
          <p:cNvPr id="31758" name="矩形 18"/>
          <p:cNvSpPr>
            <a:spLocks noChangeArrowheads="1"/>
          </p:cNvSpPr>
          <p:nvPr/>
        </p:nvSpPr>
        <p:spPr bwMode="auto">
          <a:xfrm>
            <a:off x="228600" y="1487488"/>
            <a:ext cx="8686800" cy="503713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258CB725-4706-4DF2-9102-1E36D7DEE558}"/>
              </a:ext>
            </a:extLst>
          </p:cNvPr>
          <p:cNvSpPr/>
          <p:nvPr/>
        </p:nvSpPr>
        <p:spPr bwMode="auto">
          <a:xfrm>
            <a:off x="3708400" y="3644900"/>
            <a:ext cx="1195388" cy="588963"/>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21" name="矩形 20"/>
          <p:cNvSpPr>
            <a:spLocks noChangeArrowheads="1"/>
          </p:cNvSpPr>
          <p:nvPr/>
        </p:nvSpPr>
        <p:spPr bwMode="auto">
          <a:xfrm>
            <a:off x="393700" y="4398963"/>
            <a:ext cx="45100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latin typeface="微软雅黑" panose="020B0503020204020204" pitchFamily="34" charset="-122"/>
              </a:rPr>
              <a:t>能带底和能带顶，速度为零</a:t>
            </a:r>
          </a:p>
        </p:txBody>
      </p:sp>
      <p:graphicFrame>
        <p:nvGraphicFramePr>
          <p:cNvPr id="22" name="对象 21"/>
          <p:cNvGraphicFramePr>
            <a:graphicFrameLocks noChangeAspect="1"/>
          </p:cNvGraphicFramePr>
          <p:nvPr/>
        </p:nvGraphicFramePr>
        <p:xfrm>
          <a:off x="3760788" y="3644900"/>
          <a:ext cx="952500" cy="539750"/>
        </p:xfrm>
        <a:graphic>
          <a:graphicData uri="http://schemas.openxmlformats.org/presentationml/2006/ole">
            <mc:AlternateContent xmlns:mc="http://schemas.openxmlformats.org/markup-compatibility/2006">
              <mc:Choice xmlns:v="urn:schemas-microsoft-com:vml" Requires="v">
                <p:oleObj spid="_x0000_s31771" r:id="rId17" imgW="342910" imgH="167663" progId="Equation.DSMT4">
                  <p:embed/>
                </p:oleObj>
              </mc:Choice>
              <mc:Fallback>
                <p:oleObj r:id="rId17" imgW="342910" imgH="167663" progId="Equation.DSMT4">
                  <p:embed/>
                  <p:pic>
                    <p:nvPicPr>
                      <p:cNvPr id="0" name="对象 21"/>
                      <p:cNvPicPr>
                        <a:picLocks noChangeAspect="1" noChangeArrowheads="1"/>
                      </p:cNvPicPr>
                      <p:nvPr/>
                    </p:nvPicPr>
                    <p:blipFill>
                      <a:blip r:embed="rId1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760788" y="3644900"/>
                        <a:ext cx="9525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nvGraphicFramePr>
        <p:xfrm>
          <a:off x="647700" y="4822825"/>
          <a:ext cx="2732088" cy="792163"/>
        </p:xfrm>
        <a:graphic>
          <a:graphicData uri="http://schemas.openxmlformats.org/presentationml/2006/ole">
            <mc:AlternateContent xmlns:mc="http://schemas.openxmlformats.org/markup-compatibility/2006">
              <mc:Choice xmlns:v="urn:schemas-microsoft-com:vml" Requires="v">
                <p:oleObj spid="_x0000_s31772" r:id="rId19" imgW="1447800" imgH="419100" progId="Equation.DSMT4">
                  <p:embed/>
                </p:oleObj>
              </mc:Choice>
              <mc:Fallback>
                <p:oleObj r:id="rId19" imgW="1447800" imgH="419100" progId="Equation.DSMT4">
                  <p:embed/>
                  <p:pic>
                    <p:nvPicPr>
                      <p:cNvPr id="0" name="对象 22"/>
                      <p:cNvPicPr>
                        <a:picLocks noChangeAspect="1" noChangeArrowheads="1"/>
                      </p:cNvPicPr>
                      <p:nvPr/>
                    </p:nvPicPr>
                    <p:blipFill>
                      <a:blip r:embed="rId2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47700" y="4822825"/>
                        <a:ext cx="27320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 name="对象 24"/>
          <p:cNvGraphicFramePr>
            <a:graphicFrameLocks noChangeAspect="1"/>
          </p:cNvGraphicFramePr>
          <p:nvPr/>
        </p:nvGraphicFramePr>
        <p:xfrm>
          <a:off x="639763" y="5576888"/>
          <a:ext cx="1292225" cy="792162"/>
        </p:xfrm>
        <a:graphic>
          <a:graphicData uri="http://schemas.openxmlformats.org/presentationml/2006/ole">
            <mc:AlternateContent xmlns:mc="http://schemas.openxmlformats.org/markup-compatibility/2006">
              <mc:Choice xmlns:v="urn:schemas-microsoft-com:vml" Requires="v">
                <p:oleObj spid="_x0000_s31773" r:id="rId21" imgW="579082" imgH="327649" progId="Equation.3">
                  <p:embed/>
                </p:oleObj>
              </mc:Choice>
              <mc:Fallback>
                <p:oleObj r:id="rId21" imgW="579082" imgH="327649" progId="Equation.3">
                  <p:embed/>
                  <p:pic>
                    <p:nvPicPr>
                      <p:cNvPr id="0" name="对象 24"/>
                      <p:cNvPicPr>
                        <a:picLocks noChangeAspect="1" noChangeArrowheads="1"/>
                      </p:cNvPicPr>
                      <p:nvPr/>
                    </p:nvPicPr>
                    <p:blipFill>
                      <a:blip r:embed="rId2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39763" y="5576888"/>
                        <a:ext cx="129222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矩形 25"/>
          <p:cNvSpPr>
            <a:spLocks noChangeArrowheads="1"/>
          </p:cNvSpPr>
          <p:nvPr/>
        </p:nvSpPr>
        <p:spPr bwMode="auto">
          <a:xfrm>
            <a:off x="2627313" y="5780088"/>
            <a:ext cx="13065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latin typeface="微软雅黑" panose="020B0503020204020204" pitchFamily="34" charset="-122"/>
              </a:rPr>
              <a:t>速度最大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2789"/>
                                        </p:tgtEl>
                                        <p:attrNameLst>
                                          <p:attrName>style.visibility</p:attrName>
                                        </p:attrNameLst>
                                      </p:cBhvr>
                                      <p:to>
                                        <p:strVal val="visible"/>
                                      </p:to>
                                    </p:set>
                                    <p:animEffect transition="in" filter="dissolve">
                                      <p:cBhvr>
                                        <p:cTn id="7" dur="500"/>
                                        <p:tgtEl>
                                          <p:spTgt spid="327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780">
                                            <p:txEl>
                                              <p:pRg st="0" end="0"/>
                                            </p:txEl>
                                          </p:spTgt>
                                        </p:tgtEl>
                                        <p:attrNameLst>
                                          <p:attrName>style.visibility</p:attrName>
                                        </p:attrNameLst>
                                      </p:cBhvr>
                                      <p:to>
                                        <p:strVal val="visible"/>
                                      </p:to>
                                    </p:set>
                                    <p:animEffect transition="in" filter="dissolve">
                                      <p:cBhvr>
                                        <p:cTn id="12" dur="500"/>
                                        <p:tgtEl>
                                          <p:spTgt spid="32780">
                                            <p:txEl>
                                              <p:pRg st="0" end="0"/>
                                            </p:txEl>
                                          </p:spTgt>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32786"/>
                                        </p:tgtEl>
                                        <p:attrNameLst>
                                          <p:attrName>style.visibility</p:attrName>
                                        </p:attrNameLst>
                                      </p:cBhvr>
                                      <p:to>
                                        <p:strVal val="visible"/>
                                      </p:to>
                                    </p:set>
                                    <p:animEffect transition="in" filter="dissolve">
                                      <p:cBhvr>
                                        <p:cTn id="16" dur="500"/>
                                        <p:tgtEl>
                                          <p:spTgt spid="3278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32773"/>
                                        </p:tgtEl>
                                        <p:attrNameLst>
                                          <p:attrName>style.visibility</p:attrName>
                                        </p:attrNameLst>
                                      </p:cBhvr>
                                      <p:to>
                                        <p:strVal val="visible"/>
                                      </p:to>
                                    </p:set>
                                    <p:animEffect transition="in" filter="dissolve">
                                      <p:cBhvr>
                                        <p:cTn id="21" dur="500"/>
                                        <p:tgtEl>
                                          <p:spTgt spid="3277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32782"/>
                                        </p:tgtEl>
                                        <p:attrNameLst>
                                          <p:attrName>style.visibility</p:attrName>
                                        </p:attrNameLst>
                                      </p:cBhvr>
                                      <p:to>
                                        <p:strVal val="visible"/>
                                      </p:to>
                                    </p:set>
                                    <p:animEffect transition="in" filter="dissolve">
                                      <p:cBhvr>
                                        <p:cTn id="26" dur="500"/>
                                        <p:tgtEl>
                                          <p:spTgt spid="32782"/>
                                        </p:tgtEl>
                                      </p:cBhvr>
                                    </p:animEffect>
                                  </p:childTnLst>
                                </p:cTn>
                              </p:par>
                            </p:childTnLst>
                          </p:cTn>
                        </p:par>
                        <p:par>
                          <p:cTn id="27" fill="hold" nodeType="afterGroup">
                            <p:stCondLst>
                              <p:cond delay="500"/>
                            </p:stCondLst>
                            <p:childTnLst>
                              <p:par>
                                <p:cTn id="28" presetID="9" presetClass="entr" presetSubtype="0" fill="hold" nodeType="afterEffect">
                                  <p:stCondLst>
                                    <p:cond delay="0"/>
                                  </p:stCondLst>
                                  <p:childTnLst>
                                    <p:set>
                                      <p:cBhvr>
                                        <p:cTn id="29" dur="1" fill="hold">
                                          <p:stCondLst>
                                            <p:cond delay="0"/>
                                          </p:stCondLst>
                                        </p:cTn>
                                        <p:tgtEl>
                                          <p:spTgt spid="32788"/>
                                        </p:tgtEl>
                                        <p:attrNameLst>
                                          <p:attrName>style.visibility</p:attrName>
                                        </p:attrNameLst>
                                      </p:cBhvr>
                                      <p:to>
                                        <p:strVal val="visible"/>
                                      </p:to>
                                    </p:set>
                                    <p:animEffect transition="in" filter="dissolve">
                                      <p:cBhvr>
                                        <p:cTn id="30" dur="500"/>
                                        <p:tgtEl>
                                          <p:spTgt spid="3278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32781"/>
                                        </p:tgtEl>
                                        <p:attrNameLst>
                                          <p:attrName>style.visibility</p:attrName>
                                        </p:attrNameLst>
                                      </p:cBhvr>
                                      <p:to>
                                        <p:strVal val="visible"/>
                                      </p:to>
                                    </p:set>
                                    <p:animEffect transition="in" filter="dissolve">
                                      <p:cBhvr>
                                        <p:cTn id="35" dur="500"/>
                                        <p:tgtEl>
                                          <p:spTgt spid="3278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xEl>
                                              <p:pRg st="0" end="0"/>
                                            </p:txEl>
                                          </p:spTgt>
                                        </p:tgtEl>
                                        <p:attrNameLst>
                                          <p:attrName>style.visibility</p:attrName>
                                        </p:attrNameLst>
                                      </p:cBhvr>
                                      <p:to>
                                        <p:strVal val="visible"/>
                                      </p:to>
                                    </p:set>
                                    <p:animEffect transition="in" filter="dissolve">
                                      <p:cBhvr>
                                        <p:cTn id="40" dur="500"/>
                                        <p:tgtEl>
                                          <p:spTgt spid="15">
                                            <p:txEl>
                                              <p:pRg st="0" end="0"/>
                                            </p:txEl>
                                          </p:spTgt>
                                        </p:tgtEl>
                                      </p:cBhvr>
                                    </p:animEffect>
                                  </p:childTnLst>
                                </p:cTn>
                              </p:par>
                            </p:childTnLst>
                          </p:cTn>
                        </p:par>
                        <p:par>
                          <p:cTn id="41" fill="hold" nodeType="afterGroup">
                            <p:stCondLst>
                              <p:cond delay="500"/>
                            </p:stCondLst>
                            <p:childTnLst>
                              <p:par>
                                <p:cTn id="42" presetID="9"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dissolve">
                                      <p:cBhvr>
                                        <p:cTn id="44" dur="500"/>
                                        <p:tgtEl>
                                          <p:spTgt spid="1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childTnLst>
                          </p:cTn>
                        </p:par>
                        <p:par>
                          <p:cTn id="50" fill="hold" nodeType="afterGroup">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dissolve">
                                      <p:cBhvr>
                                        <p:cTn id="53" dur="500"/>
                                        <p:tgtEl>
                                          <p:spTgt spid="18">
                                            <p:txEl>
                                              <p:pRg st="0" end="0"/>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dissolve">
                                      <p:cBhvr>
                                        <p:cTn id="62" dur="500"/>
                                        <p:tgtEl>
                                          <p:spTgt spid="21">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childTnLst>
                          </p:cTn>
                        </p:par>
                        <p:par>
                          <p:cTn id="68" fill="hold" nodeType="afterGroup">
                            <p:stCondLst>
                              <p:cond delay="500"/>
                            </p:stCondLst>
                            <p:childTnLst>
                              <p:par>
                                <p:cTn id="69" presetID="9" presetClass="entr" presetSubtype="0"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dissolve">
                                      <p:cBhvr>
                                        <p:cTn id="71" dur="500"/>
                                        <p:tgtEl>
                                          <p:spTgt spid="25"/>
                                        </p:tgtEl>
                                      </p:cBhvr>
                                    </p:animEffect>
                                  </p:childTnLst>
                                </p:cTn>
                              </p:par>
                            </p:childTnLst>
                          </p:cTn>
                        </p:par>
                        <p:par>
                          <p:cTn id="72" fill="hold" nodeType="afterGroup">
                            <p:stCondLst>
                              <p:cond delay="1000"/>
                            </p:stCondLst>
                            <p:childTnLst>
                              <p:par>
                                <p:cTn id="73" presetID="9" presetClass="entr" presetSubtype="0" fill="hold" grpId="0" nodeType="afterEffect">
                                  <p:stCondLst>
                                    <p:cond delay="0"/>
                                  </p:stCondLst>
                                  <p:childTnLst>
                                    <p:set>
                                      <p:cBhvr>
                                        <p:cTn id="74" dur="1" fill="hold">
                                          <p:stCondLst>
                                            <p:cond delay="0"/>
                                          </p:stCondLst>
                                        </p:cTn>
                                        <p:tgtEl>
                                          <p:spTgt spid="26">
                                            <p:txEl>
                                              <p:pRg st="0" end="0"/>
                                            </p:txEl>
                                          </p:spTgt>
                                        </p:tgtEl>
                                        <p:attrNameLst>
                                          <p:attrName>style.visibility</p:attrName>
                                        </p:attrNameLst>
                                      </p:cBhvr>
                                      <p:to>
                                        <p:strVal val="visible"/>
                                      </p:to>
                                    </p:set>
                                    <p:animEffect transition="in" filter="dissolve">
                                      <p:cBhvr>
                                        <p:cTn id="75"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0" grpId="0" build="p"/>
      <p:bldP spid="15" grpId="0" build="p"/>
      <p:bldP spid="18" grpId="0" build="p" advAuto="0"/>
      <p:bldP spid="21" grpId="0" build="p" advAuto="0"/>
      <p:bldP spid="26" grpId="0" build="p"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0B349A1-795C-4A83-8456-6441DDBF7BBD}"/>
              </a:ext>
            </a:extLst>
          </p:cNvPr>
          <p:cNvSpPr/>
          <p:nvPr/>
        </p:nvSpPr>
        <p:spPr bwMode="auto">
          <a:xfrm>
            <a:off x="2771775" y="4762500"/>
            <a:ext cx="3671888" cy="1114425"/>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4" name="矩形 3">
            <a:extLst>
              <a:ext uri="{FF2B5EF4-FFF2-40B4-BE49-F238E27FC236}">
                <a16:creationId xmlns:a16="http://schemas.microsoft.com/office/drawing/2014/main" id="{360B8224-82AE-4BAE-B59D-2946E2DC2043}"/>
              </a:ext>
            </a:extLst>
          </p:cNvPr>
          <p:cNvSpPr/>
          <p:nvPr/>
        </p:nvSpPr>
        <p:spPr bwMode="auto">
          <a:xfrm>
            <a:off x="6049963" y="2443163"/>
            <a:ext cx="2438400" cy="985837"/>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32772" name="矩形 13323"/>
          <p:cNvSpPr>
            <a:spLocks noChangeArrowheads="1"/>
          </p:cNvSpPr>
          <p:nvPr/>
        </p:nvSpPr>
        <p:spPr bwMode="auto">
          <a:xfrm>
            <a:off x="893763" y="1901825"/>
            <a:ext cx="4038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外场力     对电子作功</a:t>
            </a:r>
          </a:p>
        </p:txBody>
      </p:sp>
      <p:graphicFrame>
        <p:nvGraphicFramePr>
          <p:cNvPr id="13321" name="对象 13320"/>
          <p:cNvGraphicFramePr>
            <a:graphicFrameLocks/>
          </p:cNvGraphicFramePr>
          <p:nvPr/>
        </p:nvGraphicFramePr>
        <p:xfrm>
          <a:off x="3563938" y="2600325"/>
          <a:ext cx="2249487" cy="612775"/>
        </p:xfrm>
        <a:graphic>
          <a:graphicData uri="http://schemas.openxmlformats.org/presentationml/2006/ole">
            <mc:AlternateContent xmlns:mc="http://schemas.openxmlformats.org/markup-compatibility/2006">
              <mc:Choice xmlns:v="urn:schemas-microsoft-com:vml" Requires="v">
                <p:oleObj spid="_x0000_s32788" r:id="rId3" imgW="901309" imgH="241195" progId="Equation.3">
                  <p:embed/>
                </p:oleObj>
              </mc:Choice>
              <mc:Fallback>
                <p:oleObj r:id="rId3" imgW="901309" imgH="241195" progId="Equation.3">
                  <p:embed/>
                  <p:pic>
                    <p:nvPicPr>
                      <p:cNvPr id="0" name="对象 13320"/>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63938" y="2600325"/>
                        <a:ext cx="224948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20" name="对象 13319"/>
          <p:cNvGraphicFramePr>
            <a:graphicFrameLocks/>
          </p:cNvGraphicFramePr>
          <p:nvPr/>
        </p:nvGraphicFramePr>
        <p:xfrm>
          <a:off x="6372225" y="2435225"/>
          <a:ext cx="1851025" cy="993775"/>
        </p:xfrm>
        <a:graphic>
          <a:graphicData uri="http://schemas.openxmlformats.org/presentationml/2006/ole">
            <mc:AlternateContent xmlns:mc="http://schemas.openxmlformats.org/markup-compatibility/2006">
              <mc:Choice xmlns:v="urn:schemas-microsoft-com:vml" Requires="v">
                <p:oleObj spid="_x0000_s32789" r:id="rId5" imgW="736280" imgH="393529" progId="Equation.3">
                  <p:embed/>
                </p:oleObj>
              </mc:Choice>
              <mc:Fallback>
                <p:oleObj r:id="rId5" imgW="736280" imgH="393529" progId="Equation.3">
                  <p:embed/>
                  <p:pic>
                    <p:nvPicPr>
                      <p:cNvPr id="0" name="对象 13319"/>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372225" y="2435225"/>
                        <a:ext cx="185102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18" name="对象 13317"/>
          <p:cNvGraphicFramePr>
            <a:graphicFrameLocks/>
          </p:cNvGraphicFramePr>
          <p:nvPr/>
        </p:nvGraphicFramePr>
        <p:xfrm>
          <a:off x="3500438" y="3303588"/>
          <a:ext cx="2141537" cy="630237"/>
        </p:xfrm>
        <a:graphic>
          <a:graphicData uri="http://schemas.openxmlformats.org/presentationml/2006/ole">
            <mc:AlternateContent xmlns:mc="http://schemas.openxmlformats.org/markup-compatibility/2006">
              <mc:Choice xmlns:v="urn:schemas-microsoft-com:vml" Requires="v">
                <p:oleObj spid="_x0000_s32790" r:id="rId7" imgW="761885" imgH="175340" progId="Equation.3">
                  <p:embed/>
                </p:oleObj>
              </mc:Choice>
              <mc:Fallback>
                <p:oleObj r:id="rId7" imgW="761885" imgH="175340" progId="Equation.3">
                  <p:embed/>
                  <p:pic>
                    <p:nvPicPr>
                      <p:cNvPr id="0" name="对象 13317"/>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00438" y="3303588"/>
                        <a:ext cx="2141537"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17" name="对象 13316"/>
          <p:cNvGraphicFramePr>
            <a:graphicFrameLocks/>
          </p:cNvGraphicFramePr>
          <p:nvPr/>
        </p:nvGraphicFramePr>
        <p:xfrm>
          <a:off x="4310063" y="1857375"/>
          <a:ext cx="1265237" cy="639763"/>
        </p:xfrm>
        <a:graphic>
          <a:graphicData uri="http://schemas.openxmlformats.org/presentationml/2006/ole">
            <mc:AlternateContent xmlns:mc="http://schemas.openxmlformats.org/markup-compatibility/2006">
              <mc:Choice xmlns:v="urn:schemas-microsoft-com:vml" Requires="v">
                <p:oleObj spid="_x0000_s32791" r:id="rId9" imgW="418975" imgH="175340" progId="Equation.3">
                  <p:embed/>
                </p:oleObj>
              </mc:Choice>
              <mc:Fallback>
                <p:oleObj r:id="rId9" imgW="418975" imgH="175340" progId="Equation.3">
                  <p:embed/>
                  <p:pic>
                    <p:nvPicPr>
                      <p:cNvPr id="0" name="对象 13316"/>
                      <p:cNvPicPr>
                        <a:picLocks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310063" y="1857375"/>
                        <a:ext cx="1265237"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16" name="对象 13315"/>
          <p:cNvGraphicFramePr>
            <a:graphicFrameLocks/>
          </p:cNvGraphicFramePr>
          <p:nvPr/>
        </p:nvGraphicFramePr>
        <p:xfrm>
          <a:off x="2987675" y="4797425"/>
          <a:ext cx="3041650" cy="1047750"/>
        </p:xfrm>
        <a:graphic>
          <a:graphicData uri="http://schemas.openxmlformats.org/presentationml/2006/ole">
            <mc:AlternateContent xmlns:mc="http://schemas.openxmlformats.org/markup-compatibility/2006">
              <mc:Choice xmlns:v="urn:schemas-microsoft-com:vml" Requires="v">
                <p:oleObj spid="_x0000_s32792" r:id="rId11" imgW="1150495" imgH="350372" progId="Equation.DSMT4">
                  <p:embed/>
                </p:oleObj>
              </mc:Choice>
              <mc:Fallback>
                <p:oleObj r:id="rId11" imgW="1150495" imgH="350372" progId="Equation.DSMT4">
                  <p:embed/>
                  <p:pic>
                    <p:nvPicPr>
                      <p:cNvPr id="0" name="对象 13315"/>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987675" y="4797425"/>
                        <a:ext cx="30416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326" name="矩形 13325"/>
          <p:cNvSpPr>
            <a:spLocks noChangeArrowheads="1"/>
          </p:cNvSpPr>
          <p:nvPr/>
        </p:nvSpPr>
        <p:spPr bwMode="auto">
          <a:xfrm>
            <a:off x="889000" y="2636838"/>
            <a:ext cx="2819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电子能量的增量</a:t>
            </a:r>
          </a:p>
        </p:txBody>
      </p:sp>
      <p:sp>
        <p:nvSpPr>
          <p:cNvPr id="13328" name="矩形 13327"/>
          <p:cNvSpPr>
            <a:spLocks noChangeArrowheads="1"/>
          </p:cNvSpPr>
          <p:nvPr/>
        </p:nvSpPr>
        <p:spPr bwMode="auto">
          <a:xfrm>
            <a:off x="977900" y="4149725"/>
            <a:ext cx="2514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根据功能原理</a:t>
            </a:r>
          </a:p>
        </p:txBody>
      </p:sp>
      <p:graphicFrame>
        <p:nvGraphicFramePr>
          <p:cNvPr id="13329" name="对象 13328"/>
          <p:cNvGraphicFramePr>
            <a:graphicFrameLocks/>
          </p:cNvGraphicFramePr>
          <p:nvPr/>
        </p:nvGraphicFramePr>
        <p:xfrm>
          <a:off x="2987675" y="4111625"/>
          <a:ext cx="2709863" cy="612775"/>
        </p:xfrm>
        <a:graphic>
          <a:graphicData uri="http://schemas.openxmlformats.org/presentationml/2006/ole">
            <mc:AlternateContent xmlns:mc="http://schemas.openxmlformats.org/markup-compatibility/2006">
              <mc:Choice xmlns:v="urn:schemas-microsoft-com:vml" Requires="v">
                <p:oleObj spid="_x0000_s32793" r:id="rId13" imgW="1079032" imgH="241195" progId="Equation.3">
                  <p:embed/>
                </p:oleObj>
              </mc:Choice>
              <mc:Fallback>
                <p:oleObj r:id="rId13" imgW="1079032" imgH="241195" progId="Equation.3">
                  <p:embed/>
                  <p:pic>
                    <p:nvPicPr>
                      <p:cNvPr id="0" name="对象 13328"/>
                      <p:cNvPicPr>
                        <a:picLocks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987675" y="4111625"/>
                        <a:ext cx="27098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14" name="对象 13313"/>
          <p:cNvGraphicFramePr>
            <a:graphicFrameLocks/>
          </p:cNvGraphicFramePr>
          <p:nvPr/>
        </p:nvGraphicFramePr>
        <p:xfrm>
          <a:off x="1628775" y="5894388"/>
          <a:ext cx="557213" cy="539750"/>
        </p:xfrm>
        <a:graphic>
          <a:graphicData uri="http://schemas.openxmlformats.org/presentationml/2006/ole">
            <mc:AlternateContent xmlns:mc="http://schemas.openxmlformats.org/markup-compatibility/2006">
              <mc:Choice xmlns:v="urn:schemas-microsoft-com:vml" Requires="v">
                <p:oleObj spid="_x0000_s32794" r:id="rId15" imgW="215713" imgH="203024" progId="Equation.3">
                  <p:embed/>
                </p:oleObj>
              </mc:Choice>
              <mc:Fallback>
                <p:oleObj r:id="rId15" imgW="215713" imgH="203024" progId="Equation.3">
                  <p:embed/>
                  <p:pic>
                    <p:nvPicPr>
                      <p:cNvPr id="0" name="对象 13313"/>
                      <p:cNvPicPr>
                        <a:picLocks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628775" y="5894388"/>
                        <a:ext cx="5572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330" name="矩形 13329"/>
          <p:cNvSpPr>
            <a:spLocks noChangeArrowheads="1"/>
          </p:cNvSpPr>
          <p:nvPr/>
        </p:nvSpPr>
        <p:spPr bwMode="auto">
          <a:xfrm>
            <a:off x="2165350" y="5992813"/>
            <a:ext cx="4724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具有动量的性质，称为</a:t>
            </a:r>
            <a:r>
              <a:rPr lang="zh-CN" altLang="en-US" sz="2400">
                <a:solidFill>
                  <a:srgbClr val="0000CC"/>
                </a:solidFill>
                <a:latin typeface="微软雅黑" panose="020B0503020204020204" pitchFamily="34" charset="-122"/>
              </a:rPr>
              <a:t>准动量</a:t>
            </a:r>
          </a:p>
        </p:txBody>
      </p:sp>
      <p:sp>
        <p:nvSpPr>
          <p:cNvPr id="13332" name="矩形 13331"/>
          <p:cNvSpPr>
            <a:spLocks noChangeArrowheads="1"/>
          </p:cNvSpPr>
          <p:nvPr/>
        </p:nvSpPr>
        <p:spPr bwMode="auto">
          <a:xfrm>
            <a:off x="228600" y="911225"/>
            <a:ext cx="8686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2800">
                <a:latin typeface="微软雅黑" panose="020B0503020204020204" pitchFamily="34" charset="-122"/>
              </a:rPr>
              <a:t>2. </a:t>
            </a:r>
            <a:r>
              <a:rPr lang="zh-CN" altLang="en-US" sz="2800">
                <a:latin typeface="微软雅黑" panose="020B0503020204020204" pitchFamily="34" charset="-122"/>
              </a:rPr>
              <a:t>在外力作用下电子（波包）状态的变化和准动量 </a:t>
            </a:r>
          </a:p>
        </p:txBody>
      </p:sp>
      <p:graphicFrame>
        <p:nvGraphicFramePr>
          <p:cNvPr id="13336" name="对象 13335"/>
          <p:cNvGraphicFramePr>
            <a:graphicFrameLocks/>
          </p:cNvGraphicFramePr>
          <p:nvPr/>
        </p:nvGraphicFramePr>
        <p:xfrm>
          <a:off x="5795963" y="4111625"/>
          <a:ext cx="1847850" cy="612775"/>
        </p:xfrm>
        <a:graphic>
          <a:graphicData uri="http://schemas.openxmlformats.org/presentationml/2006/ole">
            <mc:AlternateContent xmlns:mc="http://schemas.openxmlformats.org/markup-compatibility/2006">
              <mc:Choice xmlns:v="urn:schemas-microsoft-com:vml" Requires="v">
                <p:oleObj spid="_x0000_s32795" r:id="rId17" imgW="736280" imgH="241195" progId="Equation.DSMT4">
                  <p:embed/>
                </p:oleObj>
              </mc:Choice>
              <mc:Fallback>
                <p:oleObj r:id="rId17" imgW="736280" imgH="241195" progId="Equation.DSMT4">
                  <p:embed/>
                  <p:pic>
                    <p:nvPicPr>
                      <p:cNvPr id="0" name="对象 13335"/>
                      <p:cNvPicPr>
                        <a:picLocks noChangeArrowheads="1"/>
                      </p:cNvPicPr>
                      <p:nvPr/>
                    </p:nvPicPr>
                    <p:blipFill>
                      <a:blip r:embed="rId1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795963" y="4111625"/>
                        <a:ext cx="18478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85" name="对象 1"/>
          <p:cNvGraphicFramePr>
            <a:graphicFrameLocks noChangeAspect="1"/>
          </p:cNvGraphicFramePr>
          <p:nvPr/>
        </p:nvGraphicFramePr>
        <p:xfrm>
          <a:off x="1963738" y="1933575"/>
          <a:ext cx="304800" cy="368300"/>
        </p:xfrm>
        <a:graphic>
          <a:graphicData uri="http://schemas.openxmlformats.org/presentationml/2006/ole">
            <mc:AlternateContent xmlns:mc="http://schemas.openxmlformats.org/markup-compatibility/2006">
              <mc:Choice xmlns:v="urn:schemas-microsoft-com:vml" Requires="v">
                <p:oleObj spid="_x0000_s32796" name="公式" r:id="rId19" imgW="304668" imgH="368140" progId="Equation.3">
                  <p:embed/>
                </p:oleObj>
              </mc:Choice>
              <mc:Fallback>
                <p:oleObj name="公式" r:id="rId19" imgW="304668" imgH="368140" progId="Equation.3">
                  <p:embed/>
                  <p:pic>
                    <p:nvPicPr>
                      <p:cNvPr id="0" name="对象 1"/>
                      <p:cNvPicPr>
                        <a:picLocks noChangeAspect="1" noChangeArrowheads="1"/>
                      </p:cNvPicPr>
                      <p:nvPr/>
                    </p:nvPicPr>
                    <p:blipFill>
                      <a:blip r:embed="rId2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963738" y="1933575"/>
                        <a:ext cx="304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6" name="矩形 19"/>
          <p:cNvSpPr>
            <a:spLocks noChangeArrowheads="1"/>
          </p:cNvSpPr>
          <p:nvPr/>
        </p:nvSpPr>
        <p:spPr bwMode="auto">
          <a:xfrm>
            <a:off x="228600" y="1487488"/>
            <a:ext cx="8686800" cy="503713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2787" name="左箭头 1"/>
          <p:cNvSpPr>
            <a:spLocks noChangeArrowheads="1"/>
          </p:cNvSpPr>
          <p:nvPr/>
        </p:nvSpPr>
        <p:spPr bwMode="auto">
          <a:xfrm>
            <a:off x="5795963" y="2781300"/>
            <a:ext cx="144462" cy="315913"/>
          </a:xfrm>
          <a:prstGeom prst="leftArrow">
            <a:avLst>
              <a:gd name="adj1" fmla="val 50000"/>
              <a:gd name="adj2" fmla="val 50000"/>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332">
                                            <p:txEl>
                                              <p:pRg st="0" end="0"/>
                                            </p:txEl>
                                          </p:spTgt>
                                        </p:tgtEl>
                                        <p:attrNameLst>
                                          <p:attrName>style.visibility</p:attrName>
                                        </p:attrNameLst>
                                      </p:cBhvr>
                                      <p:to>
                                        <p:strVal val="visible"/>
                                      </p:to>
                                    </p:set>
                                    <p:animEffect transition="in" filter="dissolve">
                                      <p:cBhvr>
                                        <p:cTn id="7" dur="500"/>
                                        <p:tgtEl>
                                          <p:spTgt spid="13332">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3317"/>
                                        </p:tgtEl>
                                        <p:attrNameLst>
                                          <p:attrName>style.visibility</p:attrName>
                                        </p:attrNameLst>
                                      </p:cBhvr>
                                      <p:to>
                                        <p:strVal val="visible"/>
                                      </p:to>
                                    </p:set>
                                    <p:animEffect transition="in" filter="dissolve">
                                      <p:cBhvr>
                                        <p:cTn id="11" dur="500"/>
                                        <p:tgtEl>
                                          <p:spTgt spid="1331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326">
                                            <p:txEl>
                                              <p:pRg st="0" end="0"/>
                                            </p:txEl>
                                          </p:spTgt>
                                        </p:tgtEl>
                                        <p:attrNameLst>
                                          <p:attrName>style.visibility</p:attrName>
                                        </p:attrNameLst>
                                      </p:cBhvr>
                                      <p:to>
                                        <p:strVal val="visible"/>
                                      </p:to>
                                    </p:set>
                                    <p:animEffect transition="in" filter="dissolve">
                                      <p:cBhvr>
                                        <p:cTn id="16" dur="500"/>
                                        <p:tgtEl>
                                          <p:spTgt spid="13326">
                                            <p:txEl>
                                              <p:pRg st="0" end="0"/>
                                            </p:txEl>
                                          </p:spTgt>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3321"/>
                                        </p:tgtEl>
                                        <p:attrNameLst>
                                          <p:attrName>style.visibility</p:attrName>
                                        </p:attrNameLst>
                                      </p:cBhvr>
                                      <p:to>
                                        <p:strVal val="visible"/>
                                      </p:to>
                                    </p:set>
                                    <p:animEffect transition="in" filter="dissolve">
                                      <p:cBhvr>
                                        <p:cTn id="20" dur="500"/>
                                        <p:tgtEl>
                                          <p:spTgt spid="133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3320"/>
                                        </p:tgtEl>
                                        <p:attrNameLst>
                                          <p:attrName>style.visibility</p:attrName>
                                        </p:attrNameLst>
                                      </p:cBhvr>
                                      <p:to>
                                        <p:strVal val="visible"/>
                                      </p:to>
                                    </p:set>
                                    <p:animEffect transition="in" filter="dissolve">
                                      <p:cBhvr>
                                        <p:cTn id="25" dur="500"/>
                                        <p:tgtEl>
                                          <p:spTgt spid="1332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13318"/>
                                        </p:tgtEl>
                                        <p:attrNameLst>
                                          <p:attrName>style.visibility</p:attrName>
                                        </p:attrNameLst>
                                      </p:cBhvr>
                                      <p:to>
                                        <p:strVal val="visible"/>
                                      </p:to>
                                    </p:set>
                                    <p:animEffect transition="in" filter="dissolve">
                                      <p:cBhvr>
                                        <p:cTn id="30" dur="500"/>
                                        <p:tgtEl>
                                          <p:spTgt spid="1331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328">
                                            <p:txEl>
                                              <p:pRg st="0" end="0"/>
                                            </p:txEl>
                                          </p:spTgt>
                                        </p:tgtEl>
                                        <p:attrNameLst>
                                          <p:attrName>style.visibility</p:attrName>
                                        </p:attrNameLst>
                                      </p:cBhvr>
                                      <p:to>
                                        <p:strVal val="visible"/>
                                      </p:to>
                                    </p:set>
                                    <p:animEffect transition="in" filter="dissolve">
                                      <p:cBhvr>
                                        <p:cTn id="35" dur="500"/>
                                        <p:tgtEl>
                                          <p:spTgt spid="13328">
                                            <p:txEl>
                                              <p:pRg st="0" end="0"/>
                                            </p:txEl>
                                          </p:spTgt>
                                        </p:tgtEl>
                                      </p:cBhvr>
                                    </p:animEffect>
                                  </p:childTnLst>
                                </p:cTn>
                              </p:par>
                            </p:childTnLst>
                          </p:cTn>
                        </p:par>
                        <p:par>
                          <p:cTn id="36" fill="hold" nodeType="afterGroup">
                            <p:stCondLst>
                              <p:cond delay="500"/>
                            </p:stCondLst>
                            <p:childTnLst>
                              <p:par>
                                <p:cTn id="37" presetID="9" presetClass="entr" presetSubtype="0" fill="hold" nodeType="afterEffect">
                                  <p:stCondLst>
                                    <p:cond delay="0"/>
                                  </p:stCondLst>
                                  <p:childTnLst>
                                    <p:set>
                                      <p:cBhvr>
                                        <p:cTn id="38" dur="1" fill="hold">
                                          <p:stCondLst>
                                            <p:cond delay="0"/>
                                          </p:stCondLst>
                                        </p:cTn>
                                        <p:tgtEl>
                                          <p:spTgt spid="13329"/>
                                        </p:tgtEl>
                                        <p:attrNameLst>
                                          <p:attrName>style.visibility</p:attrName>
                                        </p:attrNameLst>
                                      </p:cBhvr>
                                      <p:to>
                                        <p:strVal val="visible"/>
                                      </p:to>
                                    </p:set>
                                    <p:animEffect transition="in" filter="dissolve">
                                      <p:cBhvr>
                                        <p:cTn id="39" dur="500"/>
                                        <p:tgtEl>
                                          <p:spTgt spid="1332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13336"/>
                                        </p:tgtEl>
                                        <p:attrNameLst>
                                          <p:attrName>style.visibility</p:attrName>
                                        </p:attrNameLst>
                                      </p:cBhvr>
                                      <p:to>
                                        <p:strVal val="visible"/>
                                      </p:to>
                                    </p:set>
                                    <p:animEffect transition="in" filter="dissolve">
                                      <p:cBhvr>
                                        <p:cTn id="44" dur="500"/>
                                        <p:tgtEl>
                                          <p:spTgt spid="1333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13316"/>
                                        </p:tgtEl>
                                        <p:attrNameLst>
                                          <p:attrName>style.visibility</p:attrName>
                                        </p:attrNameLst>
                                      </p:cBhvr>
                                      <p:to>
                                        <p:strVal val="visible"/>
                                      </p:to>
                                    </p:set>
                                    <p:animEffect transition="in" filter="dissolve">
                                      <p:cBhvr>
                                        <p:cTn id="49" dur="500"/>
                                        <p:tgtEl>
                                          <p:spTgt spid="13316"/>
                                        </p:tgtEl>
                                      </p:cBhvr>
                                    </p:animEffect>
                                  </p:childTnLst>
                                </p:cTn>
                              </p:par>
                            </p:childTnLst>
                          </p:cTn>
                        </p:par>
                        <p:par>
                          <p:cTn id="50" fill="hold" nodeType="afterGroup">
                            <p:stCondLst>
                              <p:cond delay="500"/>
                            </p:stCondLst>
                            <p:childTnLst>
                              <p:par>
                                <p:cTn id="51" presetID="9" presetClass="entr" presetSubtype="0" fill="hold" nodeType="afterEffect">
                                  <p:stCondLst>
                                    <p:cond delay="0"/>
                                  </p:stCondLst>
                                  <p:childTnLst>
                                    <p:set>
                                      <p:cBhvr>
                                        <p:cTn id="52" dur="1" fill="hold">
                                          <p:stCondLst>
                                            <p:cond delay="0"/>
                                          </p:stCondLst>
                                        </p:cTn>
                                        <p:tgtEl>
                                          <p:spTgt spid="13314"/>
                                        </p:tgtEl>
                                        <p:attrNameLst>
                                          <p:attrName>style.visibility</p:attrName>
                                        </p:attrNameLst>
                                      </p:cBhvr>
                                      <p:to>
                                        <p:strVal val="visible"/>
                                      </p:to>
                                    </p:set>
                                    <p:animEffect transition="in" filter="dissolve">
                                      <p:cBhvr>
                                        <p:cTn id="53" dur="500"/>
                                        <p:tgtEl>
                                          <p:spTgt spid="13314"/>
                                        </p:tgtEl>
                                      </p:cBhvr>
                                    </p:animEffect>
                                  </p:childTnLst>
                                </p:cTn>
                              </p:par>
                            </p:childTnLst>
                          </p:cTn>
                        </p:par>
                        <p:par>
                          <p:cTn id="54" fill="hold" nodeType="afterGroup">
                            <p:stCondLst>
                              <p:cond delay="1000"/>
                            </p:stCondLst>
                            <p:childTnLst>
                              <p:par>
                                <p:cTn id="55" presetID="9" presetClass="entr" presetSubtype="0" fill="hold" grpId="0" nodeType="afterEffect">
                                  <p:stCondLst>
                                    <p:cond delay="0"/>
                                  </p:stCondLst>
                                  <p:childTnLst>
                                    <p:set>
                                      <p:cBhvr>
                                        <p:cTn id="56" dur="1" fill="hold">
                                          <p:stCondLst>
                                            <p:cond delay="0"/>
                                          </p:stCondLst>
                                        </p:cTn>
                                        <p:tgtEl>
                                          <p:spTgt spid="13330">
                                            <p:txEl>
                                              <p:pRg st="0" end="0"/>
                                            </p:txEl>
                                          </p:spTgt>
                                        </p:tgtEl>
                                        <p:attrNameLst>
                                          <p:attrName>style.visibility</p:attrName>
                                        </p:attrNameLst>
                                      </p:cBhvr>
                                      <p:to>
                                        <p:strVal val="visible"/>
                                      </p:to>
                                    </p:set>
                                    <p:animEffect transition="in" filter="dissolve">
                                      <p:cBhvr>
                                        <p:cTn id="57" dur="500"/>
                                        <p:tgtEl>
                                          <p:spTgt spid="133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6" grpId="0" build="p"/>
      <p:bldP spid="13328" grpId="0" build="p"/>
      <p:bldP spid="13330" grpId="0" build="p" advAuto="0"/>
      <p:bldP spid="13332" grpId="0" build="p"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C1AF92-9EAF-403E-A42F-87B902BFB55F}"/>
              </a:ext>
            </a:extLst>
          </p:cNvPr>
          <p:cNvSpPr>
            <a:spLocks noChangeAspect="1"/>
          </p:cNvSpPr>
          <p:nvPr/>
        </p:nvSpPr>
        <p:spPr bwMode="auto">
          <a:xfrm>
            <a:off x="4017963" y="5457825"/>
            <a:ext cx="3036887" cy="960438"/>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4" name="矩形 3">
            <a:extLst>
              <a:ext uri="{FF2B5EF4-FFF2-40B4-BE49-F238E27FC236}">
                <a16:creationId xmlns:a16="http://schemas.microsoft.com/office/drawing/2014/main" id="{D37DA1DD-3E8A-4E41-96F3-5742CDE646E1}"/>
              </a:ext>
            </a:extLst>
          </p:cNvPr>
          <p:cNvSpPr>
            <a:spLocks noChangeAspect="1"/>
          </p:cNvSpPr>
          <p:nvPr/>
        </p:nvSpPr>
        <p:spPr bwMode="auto">
          <a:xfrm>
            <a:off x="4017963" y="3529013"/>
            <a:ext cx="2295525" cy="898525"/>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14338" name="矩形 14337"/>
          <p:cNvSpPr>
            <a:spLocks noChangeArrowheads="1"/>
          </p:cNvSpPr>
          <p:nvPr/>
        </p:nvSpPr>
        <p:spPr bwMode="auto">
          <a:xfrm>
            <a:off x="252413" y="938213"/>
            <a:ext cx="9144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2800">
                <a:latin typeface="微软雅黑" panose="020B0503020204020204" pitchFamily="34" charset="-122"/>
              </a:rPr>
              <a:t>3. </a:t>
            </a:r>
            <a:r>
              <a:rPr lang="zh-CN" altLang="en-US" sz="2800">
                <a:latin typeface="微软雅黑" panose="020B0503020204020204" pitchFamily="34" charset="-122"/>
              </a:rPr>
              <a:t>加速度和有效质量 </a:t>
            </a:r>
          </a:p>
        </p:txBody>
      </p:sp>
      <p:graphicFrame>
        <p:nvGraphicFramePr>
          <p:cNvPr id="14339" name="对象 14338"/>
          <p:cNvGraphicFramePr>
            <a:graphicFrameLocks noChangeAspect="1"/>
          </p:cNvGraphicFramePr>
          <p:nvPr/>
        </p:nvGraphicFramePr>
        <p:xfrm>
          <a:off x="2849563" y="1592263"/>
          <a:ext cx="2730500" cy="939800"/>
        </p:xfrm>
        <a:graphic>
          <a:graphicData uri="http://schemas.openxmlformats.org/presentationml/2006/ole">
            <mc:AlternateContent xmlns:mc="http://schemas.openxmlformats.org/markup-compatibility/2006">
              <mc:Choice xmlns:v="urn:schemas-microsoft-com:vml" Requires="v">
                <p:oleObj spid="_x0000_s33811" r:id="rId3" imgW="1150495" imgH="350372" progId="Equation.DSMT4">
                  <p:embed/>
                </p:oleObj>
              </mc:Choice>
              <mc:Fallback>
                <p:oleObj r:id="rId3" imgW="1150495" imgH="350372" progId="Equation.DSMT4">
                  <p:embed/>
                  <p:pic>
                    <p:nvPicPr>
                      <p:cNvPr id="0" name="对象 14338"/>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849563" y="1592263"/>
                        <a:ext cx="27305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5" name="矩形 14344"/>
          <p:cNvSpPr>
            <a:spLocks noChangeAspect="1" noChangeArrowheads="1"/>
          </p:cNvSpPr>
          <p:nvPr/>
        </p:nvSpPr>
        <p:spPr bwMode="auto">
          <a:xfrm>
            <a:off x="690563" y="2789238"/>
            <a:ext cx="3175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r" eaLnBrk="1" hangingPunct="1">
              <a:spcBef>
                <a:spcPct val="0"/>
              </a:spcBef>
              <a:buFontTx/>
              <a:buNone/>
            </a:pPr>
            <a:r>
              <a:rPr lang="zh-CN" altLang="en-US" sz="2200">
                <a:latin typeface="微软雅黑" panose="020B0503020204020204" pitchFamily="34" charset="-122"/>
              </a:rPr>
              <a:t>电子状态变化基本公式</a:t>
            </a:r>
          </a:p>
        </p:txBody>
      </p:sp>
      <p:graphicFrame>
        <p:nvGraphicFramePr>
          <p:cNvPr id="14344" name="对象 14343"/>
          <p:cNvGraphicFramePr>
            <a:graphicFrameLocks noChangeAspect="1"/>
          </p:cNvGraphicFramePr>
          <p:nvPr/>
        </p:nvGraphicFramePr>
        <p:xfrm>
          <a:off x="4065588" y="2571750"/>
          <a:ext cx="1474787" cy="873125"/>
        </p:xfrm>
        <a:graphic>
          <a:graphicData uri="http://schemas.openxmlformats.org/presentationml/2006/ole">
            <mc:AlternateContent xmlns:mc="http://schemas.openxmlformats.org/markup-compatibility/2006">
              <mc:Choice xmlns:v="urn:schemas-microsoft-com:vml" Requires="v">
                <p:oleObj spid="_x0000_s33812" r:id="rId5" imgW="640118" imgH="350372" progId="Equation.3">
                  <p:embed/>
                </p:oleObj>
              </mc:Choice>
              <mc:Fallback>
                <p:oleObj r:id="rId5" imgW="640118" imgH="350372" progId="Equation.3">
                  <p:embed/>
                  <p:pic>
                    <p:nvPicPr>
                      <p:cNvPr id="0" name="对象 14343"/>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065588" y="2571750"/>
                        <a:ext cx="147478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3" name="对象 14342"/>
          <p:cNvGraphicFramePr>
            <a:graphicFrameLocks noChangeAspect="1"/>
          </p:cNvGraphicFramePr>
          <p:nvPr/>
        </p:nvGraphicFramePr>
        <p:xfrm>
          <a:off x="4381500" y="3495675"/>
          <a:ext cx="1541463" cy="825500"/>
        </p:xfrm>
        <a:graphic>
          <a:graphicData uri="http://schemas.openxmlformats.org/presentationml/2006/ole">
            <mc:AlternateContent xmlns:mc="http://schemas.openxmlformats.org/markup-compatibility/2006">
              <mc:Choice xmlns:v="urn:schemas-microsoft-com:vml" Requires="v">
                <p:oleObj spid="_x0000_s33813" r:id="rId7" imgW="670483" imgH="327649" progId="Equation.3">
                  <p:embed/>
                </p:oleObj>
              </mc:Choice>
              <mc:Fallback>
                <p:oleObj r:id="rId7" imgW="670483" imgH="327649" progId="Equation.3">
                  <p:embed/>
                  <p:pic>
                    <p:nvPicPr>
                      <p:cNvPr id="0" name="对象 14342"/>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381500" y="3495675"/>
                        <a:ext cx="15414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2" name="对象 14341"/>
          <p:cNvGraphicFramePr>
            <a:graphicFrameLocks noChangeAspect="1"/>
          </p:cNvGraphicFramePr>
          <p:nvPr/>
        </p:nvGraphicFramePr>
        <p:xfrm>
          <a:off x="4065588" y="4541838"/>
          <a:ext cx="1857375" cy="952500"/>
        </p:xfrm>
        <a:graphic>
          <a:graphicData uri="http://schemas.openxmlformats.org/presentationml/2006/ole">
            <mc:AlternateContent xmlns:mc="http://schemas.openxmlformats.org/markup-compatibility/2006">
              <mc:Choice xmlns:v="urn:schemas-microsoft-com:vml" Requires="v">
                <p:oleObj spid="_x0000_s33814" r:id="rId9" imgW="889000" imgH="457200" progId="Equation.3">
                  <p:embed/>
                </p:oleObj>
              </mc:Choice>
              <mc:Fallback>
                <p:oleObj r:id="rId9" imgW="889000" imgH="457200" progId="Equation.3">
                  <p:embed/>
                  <p:pic>
                    <p:nvPicPr>
                      <p:cNvPr id="0" name="对象 14341"/>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065588" y="4541838"/>
                        <a:ext cx="18573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1" name="对象 14340"/>
          <p:cNvGraphicFramePr>
            <a:graphicFrameLocks noChangeAspect="1"/>
          </p:cNvGraphicFramePr>
          <p:nvPr/>
        </p:nvGraphicFramePr>
        <p:xfrm>
          <a:off x="4375150" y="5445125"/>
          <a:ext cx="2546350" cy="939800"/>
        </p:xfrm>
        <a:graphic>
          <a:graphicData uri="http://schemas.openxmlformats.org/presentationml/2006/ole">
            <mc:AlternateContent xmlns:mc="http://schemas.openxmlformats.org/markup-compatibility/2006">
              <mc:Choice xmlns:v="urn:schemas-microsoft-com:vml" Requires="v">
                <p:oleObj spid="_x0000_s33815" r:id="rId11" imgW="1173499" imgH="388756" progId="Equation.3">
                  <p:embed/>
                </p:oleObj>
              </mc:Choice>
              <mc:Fallback>
                <p:oleObj r:id="rId11" imgW="1173499" imgH="388756" progId="Equation.3">
                  <p:embed/>
                  <p:pic>
                    <p:nvPicPr>
                      <p:cNvPr id="0" name="对象 14340"/>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375150" y="5445125"/>
                        <a:ext cx="254635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6" name="矩形 14345"/>
          <p:cNvSpPr>
            <a:spLocks noChangeAspect="1" noChangeArrowheads="1"/>
          </p:cNvSpPr>
          <p:nvPr/>
        </p:nvSpPr>
        <p:spPr bwMode="auto">
          <a:xfrm>
            <a:off x="2239963" y="3678238"/>
            <a:ext cx="16256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r">
              <a:spcBef>
                <a:spcPct val="0"/>
              </a:spcBef>
              <a:buFontTx/>
              <a:buNone/>
            </a:pPr>
            <a:r>
              <a:rPr lang="zh-CN" altLang="en-US" sz="2200">
                <a:latin typeface="微软雅黑" panose="020B0503020204020204" pitchFamily="34" charset="-122"/>
              </a:rPr>
              <a:t>电子的速度</a:t>
            </a:r>
          </a:p>
        </p:txBody>
      </p:sp>
      <p:sp>
        <p:nvSpPr>
          <p:cNvPr id="14347" name="矩形 14346"/>
          <p:cNvSpPr>
            <a:spLocks noChangeAspect="1" noChangeArrowheads="1"/>
          </p:cNvSpPr>
          <p:nvPr/>
        </p:nvSpPr>
        <p:spPr bwMode="auto">
          <a:xfrm>
            <a:off x="1604963" y="4797425"/>
            <a:ext cx="22606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r">
              <a:spcBef>
                <a:spcPct val="0"/>
              </a:spcBef>
              <a:buFontTx/>
              <a:buNone/>
            </a:pPr>
            <a:r>
              <a:rPr lang="zh-CN" altLang="en-US" sz="2200">
                <a:latin typeface="微软雅黑" panose="020B0503020204020204" pitchFamily="34" charset="-122"/>
              </a:rPr>
              <a:t>电子的速度分量</a:t>
            </a:r>
          </a:p>
        </p:txBody>
      </p:sp>
      <p:sp>
        <p:nvSpPr>
          <p:cNvPr id="14348" name="矩形 14347"/>
          <p:cNvSpPr>
            <a:spLocks noChangeAspect="1" noChangeArrowheads="1"/>
          </p:cNvSpPr>
          <p:nvPr/>
        </p:nvSpPr>
        <p:spPr bwMode="auto">
          <a:xfrm>
            <a:off x="1300163" y="5732463"/>
            <a:ext cx="2565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r">
              <a:spcBef>
                <a:spcPct val="0"/>
              </a:spcBef>
              <a:buFontTx/>
              <a:buNone/>
            </a:pPr>
            <a:r>
              <a:rPr lang="zh-CN" altLang="en-US" sz="2200">
                <a:latin typeface="微软雅黑" panose="020B0503020204020204" pitchFamily="34" charset="-122"/>
              </a:rPr>
              <a:t>电子的加速度分量</a:t>
            </a:r>
          </a:p>
        </p:txBody>
      </p:sp>
      <p:graphicFrame>
        <p:nvGraphicFramePr>
          <p:cNvPr id="14349" name="对象 14348"/>
          <p:cNvGraphicFramePr>
            <a:graphicFrameLocks noChangeAspect="1"/>
          </p:cNvGraphicFramePr>
          <p:nvPr/>
        </p:nvGraphicFramePr>
        <p:xfrm>
          <a:off x="6513513" y="2633663"/>
          <a:ext cx="1658937" cy="820737"/>
        </p:xfrm>
        <a:graphic>
          <a:graphicData uri="http://schemas.openxmlformats.org/presentationml/2006/ole">
            <mc:AlternateContent xmlns:mc="http://schemas.openxmlformats.org/markup-compatibility/2006">
              <mc:Choice xmlns:v="urn:schemas-microsoft-com:vml" Requires="v">
                <p:oleObj spid="_x0000_s33816" r:id="rId13" imgW="799753" imgH="393529" progId="Equation.3">
                  <p:embed/>
                </p:oleObj>
              </mc:Choice>
              <mc:Fallback>
                <p:oleObj r:id="rId13" imgW="799753" imgH="393529" progId="Equation.3">
                  <p:embed/>
                  <p:pic>
                    <p:nvPicPr>
                      <p:cNvPr id="0" name="对象 14348"/>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513513" y="2633663"/>
                        <a:ext cx="1658937"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7" name="矩形 17"/>
          <p:cNvSpPr>
            <a:spLocks noChangeAspect="1" noChangeArrowheads="1"/>
          </p:cNvSpPr>
          <p:nvPr/>
        </p:nvSpPr>
        <p:spPr bwMode="auto">
          <a:xfrm>
            <a:off x="228600" y="1487488"/>
            <a:ext cx="8686800" cy="503713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3808" name="左箭头 18"/>
          <p:cNvSpPr>
            <a:spLocks noChangeAspect="1"/>
          </p:cNvSpPr>
          <p:nvPr/>
        </p:nvSpPr>
        <p:spPr bwMode="auto">
          <a:xfrm flipH="1">
            <a:off x="5995988" y="2814638"/>
            <a:ext cx="317500" cy="317500"/>
          </a:xfrm>
          <a:prstGeom prst="leftArrow">
            <a:avLst>
              <a:gd name="adj1" fmla="val 50000"/>
              <a:gd name="adj2" fmla="val 49764"/>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3809" name="左箭头 19"/>
          <p:cNvSpPr>
            <a:spLocks noChangeAspect="1"/>
          </p:cNvSpPr>
          <p:nvPr/>
        </p:nvSpPr>
        <p:spPr bwMode="auto">
          <a:xfrm flipH="1">
            <a:off x="1146175" y="4868863"/>
            <a:ext cx="317500" cy="317500"/>
          </a:xfrm>
          <a:prstGeom prst="leftArrow">
            <a:avLst>
              <a:gd name="adj1" fmla="val 50000"/>
              <a:gd name="adj2" fmla="val 49764"/>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3810" name="左箭头 20"/>
          <p:cNvSpPr>
            <a:spLocks noChangeAspect="1"/>
          </p:cNvSpPr>
          <p:nvPr/>
        </p:nvSpPr>
        <p:spPr bwMode="auto">
          <a:xfrm flipH="1">
            <a:off x="828675" y="5803900"/>
            <a:ext cx="317500" cy="317500"/>
          </a:xfrm>
          <a:prstGeom prst="leftArrow">
            <a:avLst>
              <a:gd name="adj1" fmla="val 50000"/>
              <a:gd name="adj2" fmla="val 49764"/>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animEffect transition="in" filter="dissolve">
                                      <p:cBhvr>
                                        <p:cTn id="7" dur="500"/>
                                        <p:tgtEl>
                                          <p:spTgt spid="1433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dissolve">
                                      <p:cBhvr>
                                        <p:cTn id="12" dur="500"/>
                                        <p:tgtEl>
                                          <p:spTgt spid="143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345">
                                            <p:txEl>
                                              <p:pRg st="0" end="0"/>
                                            </p:txEl>
                                          </p:spTgt>
                                        </p:tgtEl>
                                        <p:attrNameLst>
                                          <p:attrName>style.visibility</p:attrName>
                                        </p:attrNameLst>
                                      </p:cBhvr>
                                      <p:to>
                                        <p:strVal val="visible"/>
                                      </p:to>
                                    </p:set>
                                    <p:animEffect transition="in" filter="dissolve">
                                      <p:cBhvr>
                                        <p:cTn id="17" dur="500"/>
                                        <p:tgtEl>
                                          <p:spTgt spid="14345">
                                            <p:txEl>
                                              <p:pRg st="0" end="0"/>
                                            </p:txEl>
                                          </p:spTgt>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14344"/>
                                        </p:tgtEl>
                                        <p:attrNameLst>
                                          <p:attrName>style.visibility</p:attrName>
                                        </p:attrNameLst>
                                      </p:cBhvr>
                                      <p:to>
                                        <p:strVal val="visible"/>
                                      </p:to>
                                    </p:set>
                                    <p:animEffect transition="in" filter="dissolve">
                                      <p:cBhvr>
                                        <p:cTn id="21" dur="500"/>
                                        <p:tgtEl>
                                          <p:spTgt spid="1434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4349"/>
                                        </p:tgtEl>
                                        <p:attrNameLst>
                                          <p:attrName>style.visibility</p:attrName>
                                        </p:attrNameLst>
                                      </p:cBhvr>
                                      <p:to>
                                        <p:strVal val="visible"/>
                                      </p:to>
                                    </p:set>
                                    <p:animEffect transition="in" filter="dissolve">
                                      <p:cBhvr>
                                        <p:cTn id="26" dur="500"/>
                                        <p:tgtEl>
                                          <p:spTgt spid="1434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4346">
                                            <p:txEl>
                                              <p:pRg st="0" end="0"/>
                                            </p:txEl>
                                          </p:spTgt>
                                        </p:tgtEl>
                                        <p:attrNameLst>
                                          <p:attrName>style.visibility</p:attrName>
                                        </p:attrNameLst>
                                      </p:cBhvr>
                                      <p:to>
                                        <p:strVal val="visible"/>
                                      </p:to>
                                    </p:set>
                                    <p:animEffect transition="in" filter="dissolve">
                                      <p:cBhvr>
                                        <p:cTn id="31" dur="500"/>
                                        <p:tgtEl>
                                          <p:spTgt spid="14346">
                                            <p:txEl>
                                              <p:pRg st="0" end="0"/>
                                            </p:txEl>
                                          </p:spTgt>
                                        </p:tgtEl>
                                      </p:cBhvr>
                                    </p:animEffect>
                                  </p:childTnLst>
                                </p:cTn>
                              </p:par>
                            </p:childTnLst>
                          </p:cTn>
                        </p:par>
                        <p:par>
                          <p:cTn id="32" fill="hold" nodeType="afterGroup">
                            <p:stCondLst>
                              <p:cond delay="500"/>
                            </p:stCondLst>
                            <p:childTnLst>
                              <p:par>
                                <p:cTn id="33" presetID="9" presetClass="entr" presetSubtype="0" fill="hold" nodeType="afterEffect">
                                  <p:stCondLst>
                                    <p:cond delay="0"/>
                                  </p:stCondLst>
                                  <p:childTnLst>
                                    <p:set>
                                      <p:cBhvr>
                                        <p:cTn id="34" dur="1" fill="hold">
                                          <p:stCondLst>
                                            <p:cond delay="0"/>
                                          </p:stCondLst>
                                        </p:cTn>
                                        <p:tgtEl>
                                          <p:spTgt spid="14343"/>
                                        </p:tgtEl>
                                        <p:attrNameLst>
                                          <p:attrName>style.visibility</p:attrName>
                                        </p:attrNameLst>
                                      </p:cBhvr>
                                      <p:to>
                                        <p:strVal val="visible"/>
                                      </p:to>
                                    </p:set>
                                    <p:animEffect transition="in" filter="dissolve">
                                      <p:cBhvr>
                                        <p:cTn id="35" dur="500"/>
                                        <p:tgtEl>
                                          <p:spTgt spid="1434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4347">
                                            <p:txEl>
                                              <p:pRg st="0" end="0"/>
                                            </p:txEl>
                                          </p:spTgt>
                                        </p:tgtEl>
                                        <p:attrNameLst>
                                          <p:attrName>style.visibility</p:attrName>
                                        </p:attrNameLst>
                                      </p:cBhvr>
                                      <p:to>
                                        <p:strVal val="visible"/>
                                      </p:to>
                                    </p:set>
                                    <p:animEffect transition="in" filter="dissolve">
                                      <p:cBhvr>
                                        <p:cTn id="40" dur="500"/>
                                        <p:tgtEl>
                                          <p:spTgt spid="14347">
                                            <p:txEl>
                                              <p:pRg st="0" end="0"/>
                                            </p:txEl>
                                          </p:spTgt>
                                        </p:tgtEl>
                                      </p:cBhvr>
                                    </p:animEffect>
                                  </p:childTnLst>
                                </p:cTn>
                              </p:par>
                            </p:childTnLst>
                          </p:cTn>
                        </p:par>
                        <p:par>
                          <p:cTn id="41" fill="hold" nodeType="afterGroup">
                            <p:stCondLst>
                              <p:cond delay="500"/>
                            </p:stCondLst>
                            <p:childTnLst>
                              <p:par>
                                <p:cTn id="42" presetID="9" presetClass="entr" presetSubtype="0" fill="hold" nodeType="afterEffect">
                                  <p:stCondLst>
                                    <p:cond delay="0"/>
                                  </p:stCondLst>
                                  <p:childTnLst>
                                    <p:set>
                                      <p:cBhvr>
                                        <p:cTn id="43" dur="1" fill="hold">
                                          <p:stCondLst>
                                            <p:cond delay="0"/>
                                          </p:stCondLst>
                                        </p:cTn>
                                        <p:tgtEl>
                                          <p:spTgt spid="14342"/>
                                        </p:tgtEl>
                                        <p:attrNameLst>
                                          <p:attrName>style.visibility</p:attrName>
                                        </p:attrNameLst>
                                      </p:cBhvr>
                                      <p:to>
                                        <p:strVal val="visible"/>
                                      </p:to>
                                    </p:set>
                                    <p:animEffect transition="in" filter="dissolve">
                                      <p:cBhvr>
                                        <p:cTn id="44" dur="500"/>
                                        <p:tgtEl>
                                          <p:spTgt spid="1434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4348">
                                            <p:txEl>
                                              <p:pRg st="0" end="0"/>
                                            </p:txEl>
                                          </p:spTgt>
                                        </p:tgtEl>
                                        <p:attrNameLst>
                                          <p:attrName>style.visibility</p:attrName>
                                        </p:attrNameLst>
                                      </p:cBhvr>
                                      <p:to>
                                        <p:strVal val="visible"/>
                                      </p:to>
                                    </p:set>
                                    <p:animEffect transition="in" filter="dissolve">
                                      <p:cBhvr>
                                        <p:cTn id="49" dur="500"/>
                                        <p:tgtEl>
                                          <p:spTgt spid="14348">
                                            <p:txEl>
                                              <p:pRg st="0" end="0"/>
                                            </p:txEl>
                                          </p:spTgt>
                                        </p:tgtEl>
                                      </p:cBhvr>
                                    </p:animEffect>
                                  </p:childTnLst>
                                </p:cTn>
                              </p:par>
                            </p:childTnLst>
                          </p:cTn>
                        </p:par>
                        <p:par>
                          <p:cTn id="50" fill="hold" nodeType="afterGroup">
                            <p:stCondLst>
                              <p:cond delay="500"/>
                            </p:stCondLst>
                            <p:childTnLst>
                              <p:par>
                                <p:cTn id="51" presetID="9" presetClass="entr" presetSubtype="0" fill="hold" nodeType="afterEffect">
                                  <p:stCondLst>
                                    <p:cond delay="0"/>
                                  </p:stCondLst>
                                  <p:childTnLst>
                                    <p:set>
                                      <p:cBhvr>
                                        <p:cTn id="52" dur="1" fill="hold">
                                          <p:stCondLst>
                                            <p:cond delay="0"/>
                                          </p:stCondLst>
                                        </p:cTn>
                                        <p:tgtEl>
                                          <p:spTgt spid="14341"/>
                                        </p:tgtEl>
                                        <p:attrNameLst>
                                          <p:attrName>style.visibility</p:attrName>
                                        </p:attrNameLst>
                                      </p:cBhvr>
                                      <p:to>
                                        <p:strVal val="visible"/>
                                      </p:to>
                                    </p:set>
                                    <p:animEffect transition="in" filter="dissolve">
                                      <p:cBhvr>
                                        <p:cTn id="53"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build="p" advAuto="0"/>
      <p:bldP spid="14345" grpId="0" build="p"/>
      <p:bldP spid="14346" grpId="0" build="p"/>
      <p:bldP spid="14347" grpId="0" build="p"/>
      <p:bldP spid="1434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bwMode="auto">
          <a:xfrm>
            <a:off x="228600" y="4022725"/>
            <a:ext cx="3524250" cy="939800"/>
          </a:xfrm>
          <a:prstGeom prst="rect">
            <a:avLst/>
          </a:prstGeom>
          <a:solidFill>
            <a:schemeClr val="accent1">
              <a:lumMod val="90000"/>
            </a:schemeClr>
          </a:solidFill>
          <a:ln w="19050" cap="flat" cmpd="sng" algn="ctr">
            <a:noFill/>
            <a:prstDash val="solid"/>
            <a:round/>
            <a:headEnd type="none" w="med" len="med"/>
            <a:tailEnd type="triangle" w="med" len="med"/>
          </a:ln>
          <a:effectLst/>
          <a:extLst/>
        </p:spPr>
        <p:txBody>
          <a:bodyPr wrap="none" anchor="ctr"/>
          <a:lstStyle/>
          <a:p>
            <a:pPr algn="ctr" eaLnBrk="1" hangingPunct="1">
              <a:defRPr/>
            </a:pPr>
            <a:endParaRPr lang="zh-CN" altLang="en-US"/>
          </a:p>
        </p:txBody>
      </p:sp>
      <p:sp>
        <p:nvSpPr>
          <p:cNvPr id="2" name="矩形 1"/>
          <p:cNvSpPr/>
          <p:nvPr/>
        </p:nvSpPr>
        <p:spPr bwMode="auto">
          <a:xfrm>
            <a:off x="4545013" y="3122613"/>
            <a:ext cx="3743325" cy="2481262"/>
          </a:xfrm>
          <a:prstGeom prst="rect">
            <a:avLst/>
          </a:prstGeom>
          <a:solidFill>
            <a:schemeClr val="tx2">
              <a:lumMod val="20000"/>
              <a:lumOff val="80000"/>
            </a:schemeClr>
          </a:solidFill>
          <a:ln w="19050" cap="flat" cmpd="sng" algn="ctr">
            <a:noFill/>
            <a:prstDash val="solid"/>
            <a:round/>
            <a:headEnd type="none" w="med" len="med"/>
            <a:tailEnd type="triangle" w="med" len="med"/>
          </a:ln>
          <a:effectLst/>
          <a:extLst/>
        </p:spPr>
        <p:txBody>
          <a:bodyPr wrap="none" anchor="ctr"/>
          <a:lstStyle/>
          <a:p>
            <a:pPr algn="ctr" eaLnBrk="1" hangingPunct="1">
              <a:defRPr/>
            </a:pPr>
            <a:endParaRPr lang="zh-CN" altLang="en-US"/>
          </a:p>
        </p:txBody>
      </p:sp>
      <p:sp>
        <p:nvSpPr>
          <p:cNvPr id="3" name="矩形 2">
            <a:extLst>
              <a:ext uri="{FF2B5EF4-FFF2-40B4-BE49-F238E27FC236}">
                <a16:creationId xmlns:a16="http://schemas.microsoft.com/office/drawing/2014/main" id="{D1E737F7-B6E4-4998-83E4-A1E71E6F4737}"/>
              </a:ext>
            </a:extLst>
          </p:cNvPr>
          <p:cNvSpPr/>
          <p:nvPr/>
        </p:nvSpPr>
        <p:spPr bwMode="auto">
          <a:xfrm>
            <a:off x="228600" y="1957388"/>
            <a:ext cx="8686800" cy="1039812"/>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graphicFrame>
        <p:nvGraphicFramePr>
          <p:cNvPr id="15362" name="对象 15361"/>
          <p:cNvGraphicFramePr>
            <a:graphicFrameLocks/>
          </p:cNvGraphicFramePr>
          <p:nvPr/>
        </p:nvGraphicFramePr>
        <p:xfrm>
          <a:off x="5292725" y="1079500"/>
          <a:ext cx="3405188" cy="892175"/>
        </p:xfrm>
        <a:graphic>
          <a:graphicData uri="http://schemas.openxmlformats.org/presentationml/2006/ole">
            <mc:AlternateContent xmlns:mc="http://schemas.openxmlformats.org/markup-compatibility/2006">
              <mc:Choice xmlns:v="urn:schemas-microsoft-com:vml" Requires="v">
                <p:oleObj spid="_x0000_s34836" r:id="rId3" imgW="1803400" imgH="469900" progId="Equation.3">
                  <p:embed/>
                </p:oleObj>
              </mc:Choice>
              <mc:Fallback>
                <p:oleObj r:id="rId3" imgW="1803400" imgH="469900" progId="Equation.3">
                  <p:embed/>
                  <p:pic>
                    <p:nvPicPr>
                      <p:cNvPr id="0" name="对象 15361"/>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292725" y="1079500"/>
                        <a:ext cx="34051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3" name="矩形 15362"/>
          <p:cNvSpPr>
            <a:spLocks noChangeArrowheads="1"/>
          </p:cNvSpPr>
          <p:nvPr/>
        </p:nvSpPr>
        <p:spPr bwMode="auto">
          <a:xfrm>
            <a:off x="290513" y="1066800"/>
            <a:ext cx="1401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000">
                <a:latin typeface="微软雅黑" panose="020B0503020204020204" pitchFamily="34" charset="-122"/>
              </a:rPr>
              <a:t>电子的加速度分量</a:t>
            </a:r>
          </a:p>
        </p:txBody>
      </p:sp>
      <p:graphicFrame>
        <p:nvGraphicFramePr>
          <p:cNvPr id="15364" name="对象 15363"/>
          <p:cNvGraphicFramePr>
            <a:graphicFrameLocks/>
          </p:cNvGraphicFramePr>
          <p:nvPr/>
        </p:nvGraphicFramePr>
        <p:xfrm>
          <a:off x="2089150" y="1079500"/>
          <a:ext cx="2336800" cy="860425"/>
        </p:xfrm>
        <a:graphic>
          <a:graphicData uri="http://schemas.openxmlformats.org/presentationml/2006/ole">
            <mc:AlternateContent xmlns:mc="http://schemas.openxmlformats.org/markup-compatibility/2006">
              <mc:Choice xmlns:v="urn:schemas-microsoft-com:vml" Requires="v">
                <p:oleObj spid="_x0000_s34837" r:id="rId5" imgW="1244600" imgH="457200" progId="Equation.3">
                  <p:embed/>
                </p:oleObj>
              </mc:Choice>
              <mc:Fallback>
                <p:oleObj r:id="rId5" imgW="1244600" imgH="457200" progId="Equation.3">
                  <p:embed/>
                  <p:pic>
                    <p:nvPicPr>
                      <p:cNvPr id="0" name="对象 15363"/>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089150" y="1079500"/>
                        <a:ext cx="23368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4" name="矩形 15364"/>
          <p:cNvSpPr>
            <a:spLocks noChangeArrowheads="1"/>
          </p:cNvSpPr>
          <p:nvPr/>
        </p:nvSpPr>
        <p:spPr bwMode="auto">
          <a:xfrm>
            <a:off x="450850" y="2235200"/>
            <a:ext cx="2806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1800">
                <a:latin typeface="微软雅黑" panose="020B0503020204020204" pitchFamily="34" charset="-122"/>
              </a:rPr>
              <a:t>将                            代入</a:t>
            </a:r>
          </a:p>
        </p:txBody>
      </p:sp>
      <p:graphicFrame>
        <p:nvGraphicFramePr>
          <p:cNvPr id="15368" name="对象 15367"/>
          <p:cNvGraphicFramePr>
            <a:graphicFrameLocks/>
          </p:cNvGraphicFramePr>
          <p:nvPr/>
        </p:nvGraphicFramePr>
        <p:xfrm>
          <a:off x="4570413" y="1957388"/>
          <a:ext cx="3455987" cy="904875"/>
        </p:xfrm>
        <a:graphic>
          <a:graphicData uri="http://schemas.openxmlformats.org/presentationml/2006/ole">
            <mc:AlternateContent xmlns:mc="http://schemas.openxmlformats.org/markup-compatibility/2006">
              <mc:Choice xmlns:v="urn:schemas-microsoft-com:vml" Requires="v">
                <p:oleObj spid="_x0000_s34838" r:id="rId7" imgW="1737245" imgH="403803" progId="Equation.3">
                  <p:embed/>
                </p:oleObj>
              </mc:Choice>
              <mc:Fallback>
                <p:oleObj r:id="rId7" imgW="1737245" imgH="403803" progId="Equation.3">
                  <p:embed/>
                  <p:pic>
                    <p:nvPicPr>
                      <p:cNvPr id="0" name="对象 15367"/>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570413" y="1957388"/>
                        <a:ext cx="345598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6" name="对象 1"/>
          <p:cNvGraphicFramePr>
            <a:graphicFrameLocks noChangeAspect="1"/>
          </p:cNvGraphicFramePr>
          <p:nvPr/>
        </p:nvGraphicFramePr>
        <p:xfrm>
          <a:off x="1050925" y="2082800"/>
          <a:ext cx="1471613" cy="654050"/>
        </p:xfrm>
        <a:graphic>
          <a:graphicData uri="http://schemas.openxmlformats.org/presentationml/2006/ole">
            <mc:AlternateContent xmlns:mc="http://schemas.openxmlformats.org/markup-compatibility/2006">
              <mc:Choice xmlns:v="urn:schemas-microsoft-com:vml" Requires="v">
                <p:oleObj spid="_x0000_s34839" name="公式" r:id="rId9" imgW="1943100" imgH="863600" progId="Equation.3">
                  <p:embed/>
                </p:oleObj>
              </mc:Choice>
              <mc:Fallback>
                <p:oleObj name="公式" r:id="rId9" imgW="1943100" imgH="863600" progId="Equation.3">
                  <p:embed/>
                  <p:pic>
                    <p:nvPicPr>
                      <p:cNvPr id="0" name="对象 1"/>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050925" y="2082800"/>
                        <a:ext cx="14716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7" name="矩形 17"/>
          <p:cNvSpPr>
            <a:spLocks noChangeAspect="1" noChangeArrowheads="1"/>
          </p:cNvSpPr>
          <p:nvPr/>
        </p:nvSpPr>
        <p:spPr bwMode="auto">
          <a:xfrm>
            <a:off x="228600" y="981075"/>
            <a:ext cx="8686800" cy="5543550"/>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28" name="左箭头 20"/>
          <p:cNvSpPr>
            <a:spLocks noChangeAspect="1"/>
          </p:cNvSpPr>
          <p:nvPr/>
        </p:nvSpPr>
        <p:spPr bwMode="auto">
          <a:xfrm flipH="1">
            <a:off x="4754563" y="1366838"/>
            <a:ext cx="317500" cy="317500"/>
          </a:xfrm>
          <a:prstGeom prst="leftArrow">
            <a:avLst>
              <a:gd name="adj1" fmla="val 50000"/>
              <a:gd name="adj2" fmla="val 49764"/>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29" name="左箭头 20"/>
          <p:cNvSpPr>
            <a:spLocks noChangeAspect="1"/>
          </p:cNvSpPr>
          <p:nvPr/>
        </p:nvSpPr>
        <p:spPr bwMode="auto">
          <a:xfrm flipH="1">
            <a:off x="3668713" y="2287588"/>
            <a:ext cx="317500" cy="317500"/>
          </a:xfrm>
          <a:prstGeom prst="leftArrow">
            <a:avLst>
              <a:gd name="adj1" fmla="val 50000"/>
              <a:gd name="adj2" fmla="val 49764"/>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4" name="矩形 13"/>
          <p:cNvSpPr>
            <a:spLocks noChangeArrowheads="1"/>
          </p:cNvSpPr>
          <p:nvPr/>
        </p:nvSpPr>
        <p:spPr bwMode="auto">
          <a:xfrm>
            <a:off x="296863" y="3068638"/>
            <a:ext cx="1898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lang="zh-CN" altLang="en-US" sz="2000">
                <a:latin typeface="微软雅黑" panose="020B0503020204020204" pitchFamily="34" charset="-122"/>
              </a:rPr>
              <a:t>加速度分量的矩阵表示</a:t>
            </a:r>
          </a:p>
        </p:txBody>
      </p:sp>
      <p:graphicFrame>
        <p:nvGraphicFramePr>
          <p:cNvPr id="15" name="对象 14"/>
          <p:cNvGraphicFramePr>
            <a:graphicFrameLocks/>
          </p:cNvGraphicFramePr>
          <p:nvPr/>
        </p:nvGraphicFramePr>
        <p:xfrm>
          <a:off x="3741738" y="3195638"/>
          <a:ext cx="5151437" cy="2408237"/>
        </p:xfrm>
        <a:graphic>
          <a:graphicData uri="http://schemas.openxmlformats.org/presentationml/2006/ole">
            <mc:AlternateContent xmlns:mc="http://schemas.openxmlformats.org/markup-compatibility/2006">
              <mc:Choice xmlns:v="urn:schemas-microsoft-com:vml" Requires="v">
                <p:oleObj spid="_x0000_s34840" r:id="rId11" imgW="2705244" imgH="1302918" progId="Equation.3">
                  <p:embed/>
                </p:oleObj>
              </mc:Choice>
              <mc:Fallback>
                <p:oleObj r:id="rId11" imgW="2705244" imgH="1302918" progId="Equation.3">
                  <p:embed/>
                  <p:pic>
                    <p:nvPicPr>
                      <p:cNvPr id="0" name="对象 14"/>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741738" y="3195638"/>
                        <a:ext cx="5151437"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32" name="矩形 16390"/>
          <p:cNvSpPr>
            <a:spLocks noChangeArrowheads="1"/>
          </p:cNvSpPr>
          <p:nvPr/>
        </p:nvSpPr>
        <p:spPr bwMode="auto">
          <a:xfrm>
            <a:off x="201613" y="4281488"/>
            <a:ext cx="3482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000">
                <a:latin typeface="微软雅黑" panose="020B0503020204020204" pitchFamily="34" charset="-122"/>
              </a:rPr>
              <a:t>与牛顿定律                   比较</a:t>
            </a:r>
          </a:p>
        </p:txBody>
      </p:sp>
      <p:graphicFrame>
        <p:nvGraphicFramePr>
          <p:cNvPr id="34833" name="对象 1"/>
          <p:cNvGraphicFramePr>
            <a:graphicFrameLocks noChangeAspect="1"/>
          </p:cNvGraphicFramePr>
          <p:nvPr/>
        </p:nvGraphicFramePr>
        <p:xfrm>
          <a:off x="1600200" y="4095750"/>
          <a:ext cx="1384300" cy="717550"/>
        </p:xfrm>
        <a:graphic>
          <a:graphicData uri="http://schemas.openxmlformats.org/presentationml/2006/ole">
            <mc:AlternateContent xmlns:mc="http://schemas.openxmlformats.org/markup-compatibility/2006">
              <mc:Choice xmlns:v="urn:schemas-microsoft-com:vml" Requires="v">
                <p:oleObj spid="_x0000_s34841" name="公式" r:id="rId13" imgW="1663700" imgH="863600" progId="Equation.3">
                  <p:embed/>
                </p:oleObj>
              </mc:Choice>
              <mc:Fallback>
                <p:oleObj name="公式" r:id="rId13" imgW="1663700" imgH="863600" progId="Equation.3">
                  <p:embed/>
                  <p:pic>
                    <p:nvPicPr>
                      <p:cNvPr id="0" name="对象 1"/>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600200" y="4095750"/>
                        <a:ext cx="13843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34" name="矩形 17"/>
          <p:cNvSpPr>
            <a:spLocks noChangeArrowheads="1"/>
          </p:cNvSpPr>
          <p:nvPr/>
        </p:nvSpPr>
        <p:spPr bwMode="auto">
          <a:xfrm>
            <a:off x="5003800" y="5981700"/>
            <a:ext cx="26638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prstDash val="dash"/>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lang="zh-CN" altLang="en-US" sz="2000">
                <a:solidFill>
                  <a:srgbClr val="0000CC"/>
                </a:solidFill>
                <a:latin typeface="微软雅黑" panose="020B0503020204020204" pitchFamily="34" charset="-122"/>
              </a:rPr>
              <a:t>电子的倒有效质量</a:t>
            </a:r>
          </a:p>
        </p:txBody>
      </p:sp>
      <p:sp>
        <p:nvSpPr>
          <p:cNvPr id="34835" name="右大括号 3"/>
          <p:cNvSpPr>
            <a:spLocks/>
          </p:cNvSpPr>
          <p:nvPr/>
        </p:nvSpPr>
        <p:spPr bwMode="auto">
          <a:xfrm rot="5400000">
            <a:off x="6211888" y="3952875"/>
            <a:ext cx="401637" cy="3725863"/>
          </a:xfrm>
          <a:prstGeom prst="rightBrace">
            <a:avLst>
              <a:gd name="adj1" fmla="val 15418"/>
              <a:gd name="adj2" fmla="val 50000"/>
            </a:avLst>
          </a:prstGeom>
          <a:noFill/>
          <a:ln w="19050" algn="ctr">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dissolve">
                                      <p:cBhvr>
                                        <p:cTn id="7" dur="500"/>
                                        <p:tgtEl>
                                          <p:spTgt spid="15363">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5364"/>
                                        </p:tgtEl>
                                        <p:attrNameLst>
                                          <p:attrName>style.visibility</p:attrName>
                                        </p:attrNameLst>
                                      </p:cBhvr>
                                      <p:to>
                                        <p:strVal val="visible"/>
                                      </p:to>
                                    </p:set>
                                    <p:animEffect transition="in" filter="dissolve">
                                      <p:cBhvr>
                                        <p:cTn id="11" dur="500"/>
                                        <p:tgtEl>
                                          <p:spTgt spid="153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362"/>
                                        </p:tgtEl>
                                        <p:attrNameLst>
                                          <p:attrName>style.visibility</p:attrName>
                                        </p:attrNameLst>
                                      </p:cBhvr>
                                      <p:to>
                                        <p:strVal val="visible"/>
                                      </p:to>
                                    </p:set>
                                    <p:animEffect transition="in" filter="dissolve">
                                      <p:cBhvr>
                                        <p:cTn id="16" dur="500"/>
                                        <p:tgtEl>
                                          <p:spTgt spid="15362"/>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5368"/>
                                        </p:tgtEl>
                                        <p:attrNameLst>
                                          <p:attrName>style.visibility</p:attrName>
                                        </p:attrNameLst>
                                      </p:cBhvr>
                                      <p:to>
                                        <p:strVal val="visible"/>
                                      </p:to>
                                    </p:set>
                                    <p:animEffect transition="in" filter="dissolve">
                                      <p:cBhvr>
                                        <p:cTn id="20" dur="500"/>
                                        <p:tgtEl>
                                          <p:spTgt spid="1536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dissolve">
                                      <p:cBhvr>
                                        <p:cTn id="25" dur="500"/>
                                        <p:tgtEl>
                                          <p:spTgt spid="14">
                                            <p:txEl>
                                              <p:pRg st="0" end="0"/>
                                            </p:txEl>
                                          </p:spTgt>
                                        </p:tgtEl>
                                      </p:cBhvr>
                                    </p:animEffec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dvAuto="0"/>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a:off x="3517900" y="3036888"/>
            <a:ext cx="5397500" cy="2840037"/>
          </a:xfrm>
          <a:prstGeom prst="rect">
            <a:avLst/>
          </a:prstGeom>
          <a:solidFill>
            <a:schemeClr val="tx2">
              <a:lumMod val="20000"/>
              <a:lumOff val="80000"/>
            </a:schemeClr>
          </a:solidFill>
          <a:ln w="19050" cap="flat" cmpd="sng" algn="ctr">
            <a:noFill/>
            <a:prstDash val="solid"/>
            <a:round/>
            <a:headEnd type="none" w="med" len="med"/>
            <a:tailEnd type="triangle" w="med" len="med"/>
          </a:ln>
          <a:effectLst/>
          <a:extLst/>
        </p:spPr>
        <p:txBody>
          <a:bodyPr wrap="none" anchor="ctr"/>
          <a:lstStyle/>
          <a:p>
            <a:pPr algn="ctr" eaLnBrk="1" hangingPunct="1">
              <a:defRPr/>
            </a:pPr>
            <a:endParaRPr lang="zh-CN" altLang="en-US"/>
          </a:p>
        </p:txBody>
      </p:sp>
      <p:sp>
        <p:nvSpPr>
          <p:cNvPr id="3" name="矩形 2">
            <a:extLst>
              <a:ext uri="{FF2B5EF4-FFF2-40B4-BE49-F238E27FC236}">
                <a16:creationId xmlns:a16="http://schemas.microsoft.com/office/drawing/2014/main" id="{D1E737F7-B6E4-4998-83E4-A1E71E6F4737}"/>
              </a:ext>
            </a:extLst>
          </p:cNvPr>
          <p:cNvSpPr/>
          <p:nvPr/>
        </p:nvSpPr>
        <p:spPr bwMode="auto">
          <a:xfrm>
            <a:off x="228600" y="1957388"/>
            <a:ext cx="8686800" cy="1039812"/>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graphicFrame>
        <p:nvGraphicFramePr>
          <p:cNvPr id="15362" name="对象 15361"/>
          <p:cNvGraphicFramePr>
            <a:graphicFrameLocks/>
          </p:cNvGraphicFramePr>
          <p:nvPr/>
        </p:nvGraphicFramePr>
        <p:xfrm>
          <a:off x="5292725" y="1079500"/>
          <a:ext cx="3405188" cy="892175"/>
        </p:xfrm>
        <a:graphic>
          <a:graphicData uri="http://schemas.openxmlformats.org/presentationml/2006/ole">
            <mc:AlternateContent xmlns:mc="http://schemas.openxmlformats.org/markup-compatibility/2006">
              <mc:Choice xmlns:v="urn:schemas-microsoft-com:vml" Requires="v">
                <p:oleObj spid="_x0000_s35859" r:id="rId3" imgW="1803400" imgH="469900" progId="Equation.3">
                  <p:embed/>
                </p:oleObj>
              </mc:Choice>
              <mc:Fallback>
                <p:oleObj r:id="rId3" imgW="1803400" imgH="469900" progId="Equation.3">
                  <p:embed/>
                  <p:pic>
                    <p:nvPicPr>
                      <p:cNvPr id="0" name="对象 15361"/>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292725" y="1079500"/>
                        <a:ext cx="34051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3" name="矩形 15362"/>
          <p:cNvSpPr>
            <a:spLocks noChangeArrowheads="1"/>
          </p:cNvSpPr>
          <p:nvPr/>
        </p:nvSpPr>
        <p:spPr bwMode="auto">
          <a:xfrm>
            <a:off x="290513" y="1066800"/>
            <a:ext cx="1401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000">
                <a:latin typeface="微软雅黑" panose="020B0503020204020204" pitchFamily="34" charset="-122"/>
              </a:rPr>
              <a:t>电子的加速度分量</a:t>
            </a:r>
          </a:p>
        </p:txBody>
      </p:sp>
      <p:graphicFrame>
        <p:nvGraphicFramePr>
          <p:cNvPr id="15364" name="对象 15363"/>
          <p:cNvGraphicFramePr>
            <a:graphicFrameLocks/>
          </p:cNvGraphicFramePr>
          <p:nvPr/>
        </p:nvGraphicFramePr>
        <p:xfrm>
          <a:off x="2089150" y="1079500"/>
          <a:ext cx="2336800" cy="860425"/>
        </p:xfrm>
        <a:graphic>
          <a:graphicData uri="http://schemas.openxmlformats.org/presentationml/2006/ole">
            <mc:AlternateContent xmlns:mc="http://schemas.openxmlformats.org/markup-compatibility/2006">
              <mc:Choice xmlns:v="urn:schemas-microsoft-com:vml" Requires="v">
                <p:oleObj spid="_x0000_s35860" r:id="rId5" imgW="1244600" imgH="457200" progId="Equation.3">
                  <p:embed/>
                </p:oleObj>
              </mc:Choice>
              <mc:Fallback>
                <p:oleObj r:id="rId5" imgW="1244600" imgH="457200" progId="Equation.3">
                  <p:embed/>
                  <p:pic>
                    <p:nvPicPr>
                      <p:cNvPr id="0" name="对象 15363"/>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089150" y="1079500"/>
                        <a:ext cx="23368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7" name="矩形 15364"/>
          <p:cNvSpPr>
            <a:spLocks noChangeArrowheads="1"/>
          </p:cNvSpPr>
          <p:nvPr/>
        </p:nvSpPr>
        <p:spPr bwMode="auto">
          <a:xfrm>
            <a:off x="450850" y="2235200"/>
            <a:ext cx="2806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1800">
                <a:latin typeface="微软雅黑" panose="020B0503020204020204" pitchFamily="34" charset="-122"/>
              </a:rPr>
              <a:t>将                            代入</a:t>
            </a:r>
          </a:p>
        </p:txBody>
      </p:sp>
      <p:graphicFrame>
        <p:nvGraphicFramePr>
          <p:cNvPr id="15368" name="对象 15367"/>
          <p:cNvGraphicFramePr>
            <a:graphicFrameLocks/>
          </p:cNvGraphicFramePr>
          <p:nvPr/>
        </p:nvGraphicFramePr>
        <p:xfrm>
          <a:off x="4570413" y="1957388"/>
          <a:ext cx="3455987" cy="904875"/>
        </p:xfrm>
        <a:graphic>
          <a:graphicData uri="http://schemas.openxmlformats.org/presentationml/2006/ole">
            <mc:AlternateContent xmlns:mc="http://schemas.openxmlformats.org/markup-compatibility/2006">
              <mc:Choice xmlns:v="urn:schemas-microsoft-com:vml" Requires="v">
                <p:oleObj spid="_x0000_s35861" r:id="rId7" imgW="1737245" imgH="403803" progId="Equation.3">
                  <p:embed/>
                </p:oleObj>
              </mc:Choice>
              <mc:Fallback>
                <p:oleObj r:id="rId7" imgW="1737245" imgH="403803" progId="Equation.3">
                  <p:embed/>
                  <p:pic>
                    <p:nvPicPr>
                      <p:cNvPr id="0" name="对象 15367"/>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570413" y="1957388"/>
                        <a:ext cx="345598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9" name="对象 1"/>
          <p:cNvGraphicFramePr>
            <a:graphicFrameLocks noChangeAspect="1"/>
          </p:cNvGraphicFramePr>
          <p:nvPr/>
        </p:nvGraphicFramePr>
        <p:xfrm>
          <a:off x="1050925" y="2082800"/>
          <a:ext cx="1471613" cy="654050"/>
        </p:xfrm>
        <a:graphic>
          <a:graphicData uri="http://schemas.openxmlformats.org/presentationml/2006/ole">
            <mc:AlternateContent xmlns:mc="http://schemas.openxmlformats.org/markup-compatibility/2006">
              <mc:Choice xmlns:v="urn:schemas-microsoft-com:vml" Requires="v">
                <p:oleObj spid="_x0000_s35862" name="公式" r:id="rId9" imgW="1943100" imgH="863600" progId="Equation.3">
                  <p:embed/>
                </p:oleObj>
              </mc:Choice>
              <mc:Fallback>
                <p:oleObj name="公式" r:id="rId9" imgW="1943100" imgH="863600" progId="Equation.3">
                  <p:embed/>
                  <p:pic>
                    <p:nvPicPr>
                      <p:cNvPr id="0" name="对象 1"/>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050925" y="2082800"/>
                        <a:ext cx="14716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50" name="矩形 17"/>
          <p:cNvSpPr>
            <a:spLocks noChangeAspect="1" noChangeArrowheads="1"/>
          </p:cNvSpPr>
          <p:nvPr/>
        </p:nvSpPr>
        <p:spPr bwMode="auto">
          <a:xfrm>
            <a:off x="228600" y="981075"/>
            <a:ext cx="8686800" cy="5543550"/>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5851" name="左箭头 20"/>
          <p:cNvSpPr>
            <a:spLocks noChangeAspect="1"/>
          </p:cNvSpPr>
          <p:nvPr/>
        </p:nvSpPr>
        <p:spPr bwMode="auto">
          <a:xfrm flipH="1">
            <a:off x="4754563" y="1366838"/>
            <a:ext cx="317500" cy="317500"/>
          </a:xfrm>
          <a:prstGeom prst="leftArrow">
            <a:avLst>
              <a:gd name="adj1" fmla="val 50000"/>
              <a:gd name="adj2" fmla="val 49764"/>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5852" name="左箭头 20"/>
          <p:cNvSpPr>
            <a:spLocks noChangeAspect="1"/>
          </p:cNvSpPr>
          <p:nvPr/>
        </p:nvSpPr>
        <p:spPr bwMode="auto">
          <a:xfrm flipH="1">
            <a:off x="3668713" y="2287588"/>
            <a:ext cx="317500" cy="317500"/>
          </a:xfrm>
          <a:prstGeom prst="leftArrow">
            <a:avLst>
              <a:gd name="adj1" fmla="val 50000"/>
              <a:gd name="adj2" fmla="val 49764"/>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 name="矩形 19"/>
          <p:cNvSpPr>
            <a:spLocks noChangeArrowheads="1"/>
          </p:cNvSpPr>
          <p:nvPr/>
        </p:nvSpPr>
        <p:spPr bwMode="auto">
          <a:xfrm>
            <a:off x="312738" y="3041650"/>
            <a:ext cx="3467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800">
                <a:latin typeface="微软雅黑" panose="020B0503020204020204" pitchFamily="34" charset="-122"/>
              </a:rPr>
              <a:t>k</a:t>
            </a:r>
            <a:r>
              <a:rPr lang="en-US" altLang="zh-CN" sz="1800" baseline="-30000">
                <a:latin typeface="微软雅黑" panose="020B0503020204020204" pitchFamily="34" charset="-122"/>
              </a:rPr>
              <a:t>x</a:t>
            </a:r>
            <a:r>
              <a:rPr lang="en-US" altLang="zh-CN" sz="1800">
                <a:latin typeface="微软雅黑" panose="020B0503020204020204" pitchFamily="34" charset="-122"/>
              </a:rPr>
              <a:t>, k</a:t>
            </a:r>
            <a:r>
              <a:rPr lang="en-US" altLang="zh-CN" sz="1800" baseline="-30000">
                <a:latin typeface="微软雅黑" panose="020B0503020204020204" pitchFamily="34" charset="-122"/>
              </a:rPr>
              <a:t>y</a:t>
            </a:r>
            <a:r>
              <a:rPr lang="en-US" altLang="zh-CN" sz="1800">
                <a:latin typeface="微软雅黑" panose="020B0503020204020204" pitchFamily="34" charset="-122"/>
              </a:rPr>
              <a:t>, k</a:t>
            </a:r>
            <a:r>
              <a:rPr lang="en-US" altLang="zh-CN" sz="1800" baseline="-30000">
                <a:latin typeface="微软雅黑" panose="020B0503020204020204" pitchFamily="34" charset="-122"/>
              </a:rPr>
              <a:t>z</a:t>
            </a:r>
            <a:r>
              <a:rPr lang="zh-CN" altLang="en-US" sz="1800">
                <a:latin typeface="微软雅黑" panose="020B0503020204020204" pitchFamily="34" charset="-122"/>
              </a:rPr>
              <a:t>选在张量主轴方向上</a:t>
            </a:r>
          </a:p>
        </p:txBody>
      </p:sp>
      <p:graphicFrame>
        <p:nvGraphicFramePr>
          <p:cNvPr id="22" name="对象 21"/>
          <p:cNvGraphicFramePr>
            <a:graphicFrameLocks noChangeAspect="1"/>
          </p:cNvGraphicFramePr>
          <p:nvPr/>
        </p:nvGraphicFramePr>
        <p:xfrm>
          <a:off x="312738" y="3455988"/>
          <a:ext cx="3082925" cy="2339975"/>
        </p:xfrm>
        <a:graphic>
          <a:graphicData uri="http://schemas.openxmlformats.org/presentationml/2006/ole">
            <mc:AlternateContent xmlns:mc="http://schemas.openxmlformats.org/markup-compatibility/2006">
              <mc:Choice xmlns:v="urn:schemas-microsoft-com:vml" Requires="v">
                <p:oleObj spid="_x0000_s35863" r:id="rId11" imgW="1498600" imgH="1346200" progId="Equation.3">
                  <p:embed/>
                </p:oleObj>
              </mc:Choice>
              <mc:Fallback>
                <p:oleObj r:id="rId11" imgW="1498600" imgH="1346200" progId="Equation.3">
                  <p:embed/>
                  <p:pic>
                    <p:nvPicPr>
                      <p:cNvPr id="0" name="对象 21"/>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12738" y="3455988"/>
                        <a:ext cx="308292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p:cNvSpPr>
            <a:spLocks noChangeArrowheads="1"/>
          </p:cNvSpPr>
          <p:nvPr/>
        </p:nvSpPr>
        <p:spPr bwMode="auto">
          <a:xfrm>
            <a:off x="4449763" y="3041650"/>
            <a:ext cx="243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1800">
                <a:solidFill>
                  <a:srgbClr val="0000CC"/>
                </a:solidFill>
                <a:latin typeface="微软雅黑" panose="020B0503020204020204" pitchFamily="34" charset="-122"/>
              </a:rPr>
              <a:t>有效质量张量</a:t>
            </a:r>
          </a:p>
        </p:txBody>
      </p:sp>
      <p:graphicFrame>
        <p:nvGraphicFramePr>
          <p:cNvPr id="24" name="对象 23"/>
          <p:cNvGraphicFramePr>
            <a:graphicFrameLocks noChangeAspect="1"/>
          </p:cNvGraphicFramePr>
          <p:nvPr/>
        </p:nvGraphicFramePr>
        <p:xfrm>
          <a:off x="3494088" y="3411538"/>
          <a:ext cx="5389562" cy="2339975"/>
        </p:xfrm>
        <a:graphic>
          <a:graphicData uri="http://schemas.openxmlformats.org/presentationml/2006/ole">
            <mc:AlternateContent xmlns:mc="http://schemas.openxmlformats.org/markup-compatibility/2006">
              <mc:Choice xmlns:v="urn:schemas-microsoft-com:vml" Requires="v">
                <p:oleObj spid="_x0000_s35864" r:id="rId13" imgW="3162300" imgH="1346200" progId="Equation.3">
                  <p:embed/>
                </p:oleObj>
              </mc:Choice>
              <mc:Fallback>
                <p:oleObj r:id="rId13" imgW="3162300" imgH="1346200" progId="Equation.3">
                  <p:embed/>
                  <p:pic>
                    <p:nvPicPr>
                      <p:cNvPr id="0" name="对象 23"/>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494088" y="3411538"/>
                        <a:ext cx="5389562"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57" name="矩形 19459"/>
          <p:cNvSpPr>
            <a:spLocks noChangeArrowheads="1"/>
          </p:cNvSpPr>
          <p:nvPr/>
        </p:nvSpPr>
        <p:spPr bwMode="auto">
          <a:xfrm>
            <a:off x="263525" y="6083300"/>
            <a:ext cx="59769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solidFill>
                  <a:srgbClr val="800000"/>
                </a:solidFill>
                <a:latin typeface="微软雅黑" panose="020B0503020204020204" pitchFamily="34" charset="-122"/>
              </a:rPr>
              <a:t>有效张量                   是一个张量，一般不相等</a:t>
            </a:r>
          </a:p>
        </p:txBody>
      </p:sp>
      <p:graphicFrame>
        <p:nvGraphicFramePr>
          <p:cNvPr id="35858" name="对象 1"/>
          <p:cNvGraphicFramePr>
            <a:graphicFrameLocks noChangeAspect="1"/>
          </p:cNvGraphicFramePr>
          <p:nvPr/>
        </p:nvGraphicFramePr>
        <p:xfrm>
          <a:off x="1525588" y="6026150"/>
          <a:ext cx="1473200" cy="508000"/>
        </p:xfrm>
        <a:graphic>
          <a:graphicData uri="http://schemas.openxmlformats.org/presentationml/2006/ole">
            <mc:AlternateContent xmlns:mc="http://schemas.openxmlformats.org/markup-compatibility/2006">
              <mc:Choice xmlns:v="urn:schemas-microsoft-com:vml" Requires="v">
                <p:oleObj spid="_x0000_s35865" name="公式" r:id="rId15" imgW="1473200" imgH="508000" progId="Equation.3">
                  <p:embed/>
                </p:oleObj>
              </mc:Choice>
              <mc:Fallback>
                <p:oleObj name="公式" r:id="rId15" imgW="1473200" imgH="508000" progId="Equation.3">
                  <p:embed/>
                  <p:pic>
                    <p:nvPicPr>
                      <p:cNvPr id="0" name="对象 1"/>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525588" y="6026150"/>
                        <a:ext cx="1473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dissolve">
                                      <p:cBhvr>
                                        <p:cTn id="7" dur="500"/>
                                        <p:tgtEl>
                                          <p:spTgt spid="15363">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5364"/>
                                        </p:tgtEl>
                                        <p:attrNameLst>
                                          <p:attrName>style.visibility</p:attrName>
                                        </p:attrNameLst>
                                      </p:cBhvr>
                                      <p:to>
                                        <p:strVal val="visible"/>
                                      </p:to>
                                    </p:set>
                                    <p:animEffect transition="in" filter="dissolve">
                                      <p:cBhvr>
                                        <p:cTn id="11" dur="500"/>
                                        <p:tgtEl>
                                          <p:spTgt spid="153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362"/>
                                        </p:tgtEl>
                                        <p:attrNameLst>
                                          <p:attrName>style.visibility</p:attrName>
                                        </p:attrNameLst>
                                      </p:cBhvr>
                                      <p:to>
                                        <p:strVal val="visible"/>
                                      </p:to>
                                    </p:set>
                                    <p:animEffect transition="in" filter="dissolve">
                                      <p:cBhvr>
                                        <p:cTn id="16" dur="500"/>
                                        <p:tgtEl>
                                          <p:spTgt spid="15362"/>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5368"/>
                                        </p:tgtEl>
                                        <p:attrNameLst>
                                          <p:attrName>style.visibility</p:attrName>
                                        </p:attrNameLst>
                                      </p:cBhvr>
                                      <p:to>
                                        <p:strVal val="visible"/>
                                      </p:to>
                                    </p:set>
                                    <p:animEffect transition="in" filter="dissolve">
                                      <p:cBhvr>
                                        <p:cTn id="20" dur="500"/>
                                        <p:tgtEl>
                                          <p:spTgt spid="1536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animEffect transition="in" filter="dissolve">
                                      <p:cBhvr>
                                        <p:cTn id="25" dur="500"/>
                                        <p:tgtEl>
                                          <p:spTgt spid="20">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childTnLst>
                          </p:cTn>
                        </p:par>
                        <p:par>
                          <p:cTn id="31" fill="hold" nodeType="after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dissolve">
                                      <p:cBhvr>
                                        <p:cTn id="34" dur="500"/>
                                        <p:tgtEl>
                                          <p:spTgt spid="23">
                                            <p:txEl>
                                              <p:pRg st="0" end="0"/>
                                            </p:txEl>
                                          </p:spTgt>
                                        </p:tgtEl>
                                      </p:cBhvr>
                                    </p:animEffect>
                                  </p:childTnLst>
                                </p:cTn>
                              </p:par>
                            </p:childTnLst>
                          </p:cTn>
                        </p:par>
                        <p:par>
                          <p:cTn id="35" fill="hold" nodeType="afterGroup">
                            <p:stCondLst>
                              <p:cond delay="1000"/>
                            </p:stCondLst>
                            <p:childTnLst>
                              <p:par>
                                <p:cTn id="36" presetID="9" presetClass="entr" presetSubtype="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dissolv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dvAuto="0"/>
      <p:bldP spid="20" grpId="0" build="p"/>
      <p:bldP spid="23" grpId="0" build="p"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a:off x="263525" y="3052763"/>
            <a:ext cx="5397500" cy="3005137"/>
          </a:xfrm>
          <a:prstGeom prst="rect">
            <a:avLst/>
          </a:prstGeom>
          <a:solidFill>
            <a:schemeClr val="tx2">
              <a:lumMod val="20000"/>
              <a:lumOff val="80000"/>
            </a:schemeClr>
          </a:solidFill>
          <a:ln w="19050" cap="flat" cmpd="sng" algn="ctr">
            <a:noFill/>
            <a:prstDash val="solid"/>
            <a:round/>
            <a:headEnd type="none" w="med" len="med"/>
            <a:tailEnd type="triangle" w="med" len="med"/>
          </a:ln>
          <a:effectLst/>
          <a:extLst/>
        </p:spPr>
        <p:txBody>
          <a:bodyPr wrap="none" anchor="ctr"/>
          <a:lstStyle/>
          <a:p>
            <a:pPr algn="ctr" eaLnBrk="1" hangingPunct="1">
              <a:defRPr/>
            </a:pPr>
            <a:endParaRPr lang="zh-CN" altLang="en-US"/>
          </a:p>
        </p:txBody>
      </p:sp>
      <p:sp>
        <p:nvSpPr>
          <p:cNvPr id="3" name="矩形 2">
            <a:extLst>
              <a:ext uri="{FF2B5EF4-FFF2-40B4-BE49-F238E27FC236}">
                <a16:creationId xmlns:a16="http://schemas.microsoft.com/office/drawing/2014/main" id="{D1E737F7-B6E4-4998-83E4-A1E71E6F4737}"/>
              </a:ext>
            </a:extLst>
          </p:cNvPr>
          <p:cNvSpPr/>
          <p:nvPr/>
        </p:nvSpPr>
        <p:spPr bwMode="auto">
          <a:xfrm>
            <a:off x="228600" y="1957388"/>
            <a:ext cx="8686800" cy="1039812"/>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graphicFrame>
        <p:nvGraphicFramePr>
          <p:cNvPr id="15362" name="对象 15361"/>
          <p:cNvGraphicFramePr>
            <a:graphicFrameLocks/>
          </p:cNvGraphicFramePr>
          <p:nvPr/>
        </p:nvGraphicFramePr>
        <p:xfrm>
          <a:off x="5292725" y="1079500"/>
          <a:ext cx="3405188" cy="892175"/>
        </p:xfrm>
        <a:graphic>
          <a:graphicData uri="http://schemas.openxmlformats.org/presentationml/2006/ole">
            <mc:AlternateContent xmlns:mc="http://schemas.openxmlformats.org/markup-compatibility/2006">
              <mc:Choice xmlns:v="urn:schemas-microsoft-com:vml" Requires="v">
                <p:oleObj spid="_x0000_s36881" r:id="rId3" imgW="1803400" imgH="469900" progId="Equation.3">
                  <p:embed/>
                </p:oleObj>
              </mc:Choice>
              <mc:Fallback>
                <p:oleObj r:id="rId3" imgW="1803400" imgH="469900" progId="Equation.3">
                  <p:embed/>
                  <p:pic>
                    <p:nvPicPr>
                      <p:cNvPr id="0" name="对象 15361"/>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292725" y="1079500"/>
                        <a:ext cx="34051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3" name="矩形 15362"/>
          <p:cNvSpPr>
            <a:spLocks noChangeArrowheads="1"/>
          </p:cNvSpPr>
          <p:nvPr/>
        </p:nvSpPr>
        <p:spPr bwMode="auto">
          <a:xfrm>
            <a:off x="290513" y="1066800"/>
            <a:ext cx="14017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000">
                <a:latin typeface="微软雅黑" panose="020B0503020204020204" pitchFamily="34" charset="-122"/>
              </a:rPr>
              <a:t>电子的加速度分量</a:t>
            </a:r>
          </a:p>
        </p:txBody>
      </p:sp>
      <p:graphicFrame>
        <p:nvGraphicFramePr>
          <p:cNvPr id="15364" name="对象 15363"/>
          <p:cNvGraphicFramePr>
            <a:graphicFrameLocks/>
          </p:cNvGraphicFramePr>
          <p:nvPr/>
        </p:nvGraphicFramePr>
        <p:xfrm>
          <a:off x="2089150" y="1079500"/>
          <a:ext cx="2336800" cy="860425"/>
        </p:xfrm>
        <a:graphic>
          <a:graphicData uri="http://schemas.openxmlformats.org/presentationml/2006/ole">
            <mc:AlternateContent xmlns:mc="http://schemas.openxmlformats.org/markup-compatibility/2006">
              <mc:Choice xmlns:v="urn:schemas-microsoft-com:vml" Requires="v">
                <p:oleObj spid="_x0000_s36882" r:id="rId5" imgW="1244600" imgH="457200" progId="Equation.3">
                  <p:embed/>
                </p:oleObj>
              </mc:Choice>
              <mc:Fallback>
                <p:oleObj r:id="rId5" imgW="1244600" imgH="457200" progId="Equation.3">
                  <p:embed/>
                  <p:pic>
                    <p:nvPicPr>
                      <p:cNvPr id="0" name="对象 15363"/>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089150" y="1079500"/>
                        <a:ext cx="23368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矩形 15364"/>
          <p:cNvSpPr>
            <a:spLocks noChangeArrowheads="1"/>
          </p:cNvSpPr>
          <p:nvPr/>
        </p:nvSpPr>
        <p:spPr bwMode="auto">
          <a:xfrm>
            <a:off x="450850" y="2235200"/>
            <a:ext cx="2806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1800">
                <a:latin typeface="微软雅黑" panose="020B0503020204020204" pitchFamily="34" charset="-122"/>
              </a:rPr>
              <a:t>将                            代入</a:t>
            </a:r>
          </a:p>
        </p:txBody>
      </p:sp>
      <p:graphicFrame>
        <p:nvGraphicFramePr>
          <p:cNvPr id="15368" name="对象 15367"/>
          <p:cNvGraphicFramePr>
            <a:graphicFrameLocks/>
          </p:cNvGraphicFramePr>
          <p:nvPr/>
        </p:nvGraphicFramePr>
        <p:xfrm>
          <a:off x="4570413" y="1957388"/>
          <a:ext cx="3455987" cy="904875"/>
        </p:xfrm>
        <a:graphic>
          <a:graphicData uri="http://schemas.openxmlformats.org/presentationml/2006/ole">
            <mc:AlternateContent xmlns:mc="http://schemas.openxmlformats.org/markup-compatibility/2006">
              <mc:Choice xmlns:v="urn:schemas-microsoft-com:vml" Requires="v">
                <p:oleObj spid="_x0000_s36883" r:id="rId7" imgW="1737245" imgH="403803" progId="Equation.3">
                  <p:embed/>
                </p:oleObj>
              </mc:Choice>
              <mc:Fallback>
                <p:oleObj r:id="rId7" imgW="1737245" imgH="403803" progId="Equation.3">
                  <p:embed/>
                  <p:pic>
                    <p:nvPicPr>
                      <p:cNvPr id="0" name="对象 15367"/>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570413" y="1957388"/>
                        <a:ext cx="345598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3" name="对象 1"/>
          <p:cNvGraphicFramePr>
            <a:graphicFrameLocks noChangeAspect="1"/>
          </p:cNvGraphicFramePr>
          <p:nvPr/>
        </p:nvGraphicFramePr>
        <p:xfrm>
          <a:off x="1050925" y="2082800"/>
          <a:ext cx="1471613" cy="654050"/>
        </p:xfrm>
        <a:graphic>
          <a:graphicData uri="http://schemas.openxmlformats.org/presentationml/2006/ole">
            <mc:AlternateContent xmlns:mc="http://schemas.openxmlformats.org/markup-compatibility/2006">
              <mc:Choice xmlns:v="urn:schemas-microsoft-com:vml" Requires="v">
                <p:oleObj spid="_x0000_s36884" name="公式" r:id="rId9" imgW="1943100" imgH="863600" progId="Equation.3">
                  <p:embed/>
                </p:oleObj>
              </mc:Choice>
              <mc:Fallback>
                <p:oleObj name="公式" r:id="rId9" imgW="1943100" imgH="863600" progId="Equation.3">
                  <p:embed/>
                  <p:pic>
                    <p:nvPicPr>
                      <p:cNvPr id="0" name="对象 1"/>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050925" y="2082800"/>
                        <a:ext cx="14716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4" name="矩形 17"/>
          <p:cNvSpPr>
            <a:spLocks noChangeAspect="1" noChangeArrowheads="1"/>
          </p:cNvSpPr>
          <p:nvPr/>
        </p:nvSpPr>
        <p:spPr bwMode="auto">
          <a:xfrm>
            <a:off x="228600" y="981075"/>
            <a:ext cx="8686800" cy="5543550"/>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6875" name="左箭头 20"/>
          <p:cNvSpPr>
            <a:spLocks noChangeAspect="1"/>
          </p:cNvSpPr>
          <p:nvPr/>
        </p:nvSpPr>
        <p:spPr bwMode="auto">
          <a:xfrm flipH="1">
            <a:off x="4754563" y="1366838"/>
            <a:ext cx="317500" cy="317500"/>
          </a:xfrm>
          <a:prstGeom prst="leftArrow">
            <a:avLst>
              <a:gd name="adj1" fmla="val 50000"/>
              <a:gd name="adj2" fmla="val 49764"/>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6876" name="左箭头 20"/>
          <p:cNvSpPr>
            <a:spLocks noChangeAspect="1"/>
          </p:cNvSpPr>
          <p:nvPr/>
        </p:nvSpPr>
        <p:spPr bwMode="auto">
          <a:xfrm flipH="1">
            <a:off x="3668713" y="2287588"/>
            <a:ext cx="317500" cy="317500"/>
          </a:xfrm>
          <a:prstGeom prst="leftArrow">
            <a:avLst>
              <a:gd name="adj1" fmla="val 50000"/>
              <a:gd name="adj2" fmla="val 49764"/>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aphicFrame>
        <p:nvGraphicFramePr>
          <p:cNvPr id="17" name="对象 16"/>
          <p:cNvGraphicFramePr>
            <a:graphicFrameLocks/>
          </p:cNvGraphicFramePr>
          <p:nvPr/>
        </p:nvGraphicFramePr>
        <p:xfrm>
          <a:off x="400050" y="3203575"/>
          <a:ext cx="4686300" cy="2559050"/>
        </p:xfrm>
        <a:graphic>
          <a:graphicData uri="http://schemas.openxmlformats.org/presentationml/2006/ole">
            <mc:AlternateContent xmlns:mc="http://schemas.openxmlformats.org/markup-compatibility/2006">
              <mc:Choice xmlns:v="urn:schemas-microsoft-com:vml" Requires="v">
                <p:oleObj spid="_x0000_s36885" r:id="rId11" imgW="2082800" imgH="1295400" progId="Equation.3">
                  <p:embed/>
                </p:oleObj>
              </mc:Choice>
              <mc:Fallback>
                <p:oleObj r:id="rId11" imgW="2082800" imgH="1295400" progId="Equation.3">
                  <p:embed/>
                  <p:pic>
                    <p:nvPicPr>
                      <p:cNvPr id="0" name="对象 16"/>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00050" y="3203575"/>
                        <a:ext cx="46863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p:cNvGraphicFramePr>
          <p:nvPr/>
        </p:nvGraphicFramePr>
        <p:xfrm>
          <a:off x="6321425" y="3559175"/>
          <a:ext cx="1931988" cy="1992313"/>
        </p:xfrm>
        <a:graphic>
          <a:graphicData uri="http://schemas.openxmlformats.org/presentationml/2006/ole">
            <mc:AlternateContent xmlns:mc="http://schemas.openxmlformats.org/markup-compatibility/2006">
              <mc:Choice xmlns:v="urn:schemas-microsoft-com:vml" Requires="v">
                <p:oleObj spid="_x0000_s36886" r:id="rId13" imgW="701155" imgH="716405" progId="Equation.3">
                  <p:embed/>
                </p:oleObj>
              </mc:Choice>
              <mc:Fallback>
                <p:oleObj r:id="rId13" imgW="701155" imgH="716405" progId="Equation.3">
                  <p:embed/>
                  <p:pic>
                    <p:nvPicPr>
                      <p:cNvPr id="0" name="对象 17"/>
                      <p:cNvPicPr>
                        <a:picLocks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321425" y="3559175"/>
                        <a:ext cx="1931988"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879" name="矩形 19459"/>
          <p:cNvSpPr>
            <a:spLocks noChangeArrowheads="1"/>
          </p:cNvSpPr>
          <p:nvPr/>
        </p:nvSpPr>
        <p:spPr bwMode="auto">
          <a:xfrm>
            <a:off x="263525" y="6083300"/>
            <a:ext cx="59769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solidFill>
                  <a:srgbClr val="800000"/>
                </a:solidFill>
                <a:latin typeface="微软雅黑" panose="020B0503020204020204" pitchFamily="34" charset="-122"/>
              </a:rPr>
              <a:t>有效张量                   是一个张量，一般不相等</a:t>
            </a:r>
          </a:p>
        </p:txBody>
      </p:sp>
      <p:graphicFrame>
        <p:nvGraphicFramePr>
          <p:cNvPr id="36880" name="对象 1"/>
          <p:cNvGraphicFramePr>
            <a:graphicFrameLocks noChangeAspect="1"/>
          </p:cNvGraphicFramePr>
          <p:nvPr/>
        </p:nvGraphicFramePr>
        <p:xfrm>
          <a:off x="1525588" y="6026150"/>
          <a:ext cx="1473200" cy="508000"/>
        </p:xfrm>
        <a:graphic>
          <a:graphicData uri="http://schemas.openxmlformats.org/presentationml/2006/ole">
            <mc:AlternateContent xmlns:mc="http://schemas.openxmlformats.org/markup-compatibility/2006">
              <mc:Choice xmlns:v="urn:schemas-microsoft-com:vml" Requires="v">
                <p:oleObj spid="_x0000_s36887" name="公式" r:id="rId15" imgW="1473200" imgH="508000" progId="Equation.3">
                  <p:embed/>
                </p:oleObj>
              </mc:Choice>
              <mc:Fallback>
                <p:oleObj name="公式" r:id="rId15" imgW="1473200" imgH="508000" progId="Equation.3">
                  <p:embed/>
                  <p:pic>
                    <p:nvPicPr>
                      <p:cNvPr id="0" name="对象 1"/>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525588" y="6026150"/>
                        <a:ext cx="1473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dissolve">
                                      <p:cBhvr>
                                        <p:cTn id="7" dur="500"/>
                                        <p:tgtEl>
                                          <p:spTgt spid="15363">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5364"/>
                                        </p:tgtEl>
                                        <p:attrNameLst>
                                          <p:attrName>style.visibility</p:attrName>
                                        </p:attrNameLst>
                                      </p:cBhvr>
                                      <p:to>
                                        <p:strVal val="visible"/>
                                      </p:to>
                                    </p:set>
                                    <p:animEffect transition="in" filter="dissolve">
                                      <p:cBhvr>
                                        <p:cTn id="11" dur="500"/>
                                        <p:tgtEl>
                                          <p:spTgt spid="153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362"/>
                                        </p:tgtEl>
                                        <p:attrNameLst>
                                          <p:attrName>style.visibility</p:attrName>
                                        </p:attrNameLst>
                                      </p:cBhvr>
                                      <p:to>
                                        <p:strVal val="visible"/>
                                      </p:to>
                                    </p:set>
                                    <p:animEffect transition="in" filter="dissolve">
                                      <p:cBhvr>
                                        <p:cTn id="16" dur="500"/>
                                        <p:tgtEl>
                                          <p:spTgt spid="15362"/>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5368"/>
                                        </p:tgtEl>
                                        <p:attrNameLst>
                                          <p:attrName>style.visibility</p:attrName>
                                        </p:attrNameLst>
                                      </p:cBhvr>
                                      <p:to>
                                        <p:strVal val="visible"/>
                                      </p:to>
                                    </p:set>
                                    <p:animEffect transition="in" filter="dissolve">
                                      <p:cBhvr>
                                        <p:cTn id="20" dur="500"/>
                                        <p:tgtEl>
                                          <p:spTgt spid="1536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ssolv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3708400" y="2817813"/>
            <a:ext cx="5207000" cy="3706812"/>
          </a:xfrm>
          <a:prstGeom prst="rect">
            <a:avLst/>
          </a:prstGeom>
          <a:solidFill>
            <a:schemeClr val="tx2">
              <a:lumMod val="20000"/>
              <a:lumOff val="80000"/>
            </a:schemeClr>
          </a:solidFill>
          <a:ln w="19050" cap="flat" cmpd="sng" algn="ctr">
            <a:noFill/>
            <a:prstDash val="solid"/>
            <a:round/>
            <a:headEnd type="none" w="med" len="med"/>
            <a:tailEnd type="triangle" w="med" len="med"/>
          </a:ln>
          <a:effectLst/>
          <a:extLst/>
        </p:spPr>
        <p:txBody>
          <a:bodyPr wrap="none" anchor="ctr"/>
          <a:lstStyle/>
          <a:p>
            <a:pPr algn="ctr" eaLnBrk="1" hangingPunct="1">
              <a:defRPr/>
            </a:pPr>
            <a:endParaRPr lang="zh-CN" altLang="en-US"/>
          </a:p>
        </p:txBody>
      </p:sp>
      <p:sp>
        <p:nvSpPr>
          <p:cNvPr id="20487" name="矩形 20486"/>
          <p:cNvSpPr>
            <a:spLocks noChangeArrowheads="1"/>
          </p:cNvSpPr>
          <p:nvPr/>
        </p:nvSpPr>
        <p:spPr bwMode="auto">
          <a:xfrm>
            <a:off x="228600" y="1065213"/>
            <a:ext cx="64801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紧束缚近似下，简单立方格子</a:t>
            </a:r>
            <a:r>
              <a:rPr lang="en-US" altLang="zh-CN" sz="2400">
                <a:latin typeface="微软雅黑" panose="020B0503020204020204" pitchFamily="34" charset="-122"/>
              </a:rPr>
              <a:t>s</a:t>
            </a:r>
            <a:r>
              <a:rPr lang="zh-CN" altLang="en-US" sz="2400">
                <a:latin typeface="微软雅黑" panose="020B0503020204020204" pitchFamily="34" charset="-122"/>
              </a:rPr>
              <a:t>能带的有效质量</a:t>
            </a:r>
          </a:p>
        </p:txBody>
      </p:sp>
      <p:graphicFrame>
        <p:nvGraphicFramePr>
          <p:cNvPr id="20486" name="对象 20485"/>
          <p:cNvGraphicFramePr>
            <a:graphicFrameLocks noChangeAspect="1"/>
          </p:cNvGraphicFramePr>
          <p:nvPr/>
        </p:nvGraphicFramePr>
        <p:xfrm>
          <a:off x="911225" y="1563688"/>
          <a:ext cx="6305550" cy="541337"/>
        </p:xfrm>
        <a:graphic>
          <a:graphicData uri="http://schemas.openxmlformats.org/presentationml/2006/ole">
            <mc:AlternateContent xmlns:mc="http://schemas.openxmlformats.org/markup-compatibility/2006">
              <mc:Choice xmlns:v="urn:schemas-microsoft-com:vml" Requires="v">
                <p:oleObj spid="_x0000_s37900" r:id="rId3" imgW="3009900" imgH="254000" progId="Equation.3">
                  <p:embed/>
                </p:oleObj>
              </mc:Choice>
              <mc:Fallback>
                <p:oleObj r:id="rId3" imgW="3009900" imgH="254000" progId="Equation.3">
                  <p:embed/>
                  <p:pic>
                    <p:nvPicPr>
                      <p:cNvPr id="0" name="对象 20485"/>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911225" y="1563688"/>
                        <a:ext cx="63055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484" name="对象 20483"/>
          <p:cNvGraphicFramePr>
            <a:graphicFrameLocks/>
          </p:cNvGraphicFramePr>
          <p:nvPr/>
        </p:nvGraphicFramePr>
        <p:xfrm>
          <a:off x="614363" y="3821113"/>
          <a:ext cx="2949575" cy="989012"/>
        </p:xfrm>
        <a:graphic>
          <a:graphicData uri="http://schemas.openxmlformats.org/presentationml/2006/ole">
            <mc:AlternateContent xmlns:mc="http://schemas.openxmlformats.org/markup-compatibility/2006">
              <mc:Choice xmlns:v="urn:schemas-microsoft-com:vml" Requires="v">
                <p:oleObj spid="_x0000_s37901" r:id="rId5" imgW="1409700" imgH="469900" progId="Equation.3">
                  <p:embed/>
                </p:oleObj>
              </mc:Choice>
              <mc:Fallback>
                <p:oleObj r:id="rId5" imgW="1409700" imgH="469900" progId="Equation.3">
                  <p:embed/>
                  <p:pic>
                    <p:nvPicPr>
                      <p:cNvPr id="0" name="对象 20483"/>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14363" y="3821113"/>
                        <a:ext cx="294957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83" name="对象 20482"/>
          <p:cNvGraphicFramePr>
            <a:graphicFrameLocks/>
          </p:cNvGraphicFramePr>
          <p:nvPr/>
        </p:nvGraphicFramePr>
        <p:xfrm>
          <a:off x="3838575" y="2943225"/>
          <a:ext cx="3698875" cy="2862263"/>
        </p:xfrm>
        <a:graphic>
          <a:graphicData uri="http://schemas.openxmlformats.org/presentationml/2006/ole">
            <mc:AlternateContent xmlns:mc="http://schemas.openxmlformats.org/markup-compatibility/2006">
              <mc:Choice xmlns:v="urn:schemas-microsoft-com:vml" Requires="v">
                <p:oleObj spid="_x0000_s37902" r:id="rId7" imgW="1841500" imgH="1397000" progId="Equation.3">
                  <p:embed/>
                </p:oleObj>
              </mc:Choice>
              <mc:Fallback>
                <p:oleObj r:id="rId7" imgW="1841500" imgH="1397000" progId="Equation.3">
                  <p:embed/>
                  <p:pic>
                    <p:nvPicPr>
                      <p:cNvPr id="0" name="对象 20482"/>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838575" y="2943225"/>
                        <a:ext cx="369887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8" name="矩形 20487"/>
          <p:cNvSpPr>
            <a:spLocks noChangeArrowheads="1"/>
          </p:cNvSpPr>
          <p:nvPr/>
        </p:nvSpPr>
        <p:spPr bwMode="auto">
          <a:xfrm>
            <a:off x="552450" y="2982913"/>
            <a:ext cx="1981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可以验证</a:t>
            </a:r>
          </a:p>
        </p:txBody>
      </p:sp>
      <p:graphicFrame>
        <p:nvGraphicFramePr>
          <p:cNvPr id="37896" name="对象 20484"/>
          <p:cNvGraphicFramePr>
            <a:graphicFrameLocks noChangeAspect="1"/>
          </p:cNvGraphicFramePr>
          <p:nvPr/>
        </p:nvGraphicFramePr>
        <p:xfrm>
          <a:off x="4040188" y="2255838"/>
          <a:ext cx="1397000" cy="576262"/>
        </p:xfrm>
        <a:graphic>
          <a:graphicData uri="http://schemas.openxmlformats.org/presentationml/2006/ole">
            <mc:AlternateContent xmlns:mc="http://schemas.openxmlformats.org/markup-compatibility/2006">
              <mc:Choice xmlns:v="urn:schemas-microsoft-com:vml" Requires="v">
                <p:oleObj spid="_x0000_s37903" r:id="rId9" imgW="596900" imgH="241300" progId="Equation.3">
                  <p:embed/>
                </p:oleObj>
              </mc:Choice>
              <mc:Fallback>
                <p:oleObj r:id="rId9" imgW="596900" imgH="241300" progId="Equation.3">
                  <p:embed/>
                  <p:pic>
                    <p:nvPicPr>
                      <p:cNvPr id="0" name="对象 20484"/>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040188" y="2255838"/>
                        <a:ext cx="13970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897" name="矩形 20488"/>
          <p:cNvSpPr>
            <a:spLocks noChangeArrowheads="1"/>
          </p:cNvSpPr>
          <p:nvPr/>
        </p:nvSpPr>
        <p:spPr bwMode="auto">
          <a:xfrm>
            <a:off x="5359400" y="2295525"/>
            <a:ext cx="3124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在张量主轴方向上</a:t>
            </a:r>
          </a:p>
        </p:txBody>
      </p:sp>
      <p:sp>
        <p:nvSpPr>
          <p:cNvPr id="37898" name="矩形 17"/>
          <p:cNvSpPr>
            <a:spLocks noChangeAspect="1" noChangeArrowheads="1"/>
          </p:cNvSpPr>
          <p:nvPr/>
        </p:nvSpPr>
        <p:spPr bwMode="auto">
          <a:xfrm>
            <a:off x="228600" y="981075"/>
            <a:ext cx="8686800" cy="5543550"/>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7899" name="矩形 1"/>
          <p:cNvSpPr>
            <a:spLocks noChangeArrowheads="1"/>
          </p:cNvSpPr>
          <p:nvPr/>
        </p:nvSpPr>
        <p:spPr bwMode="auto">
          <a:xfrm>
            <a:off x="3814763" y="5867400"/>
            <a:ext cx="3589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solidFill>
                  <a:srgbClr val="0000CC"/>
                </a:solidFill>
                <a:latin typeface="微软雅黑" panose="020B0503020204020204" pitchFamily="34" charset="-122"/>
              </a:rPr>
              <a:t>有效质量是波矢的函数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7">
                                            <p:txEl>
                                              <p:pRg st="0" end="0"/>
                                            </p:txEl>
                                          </p:spTgt>
                                        </p:tgtEl>
                                        <p:attrNameLst>
                                          <p:attrName>style.visibility</p:attrName>
                                        </p:attrNameLst>
                                      </p:cBhvr>
                                      <p:to>
                                        <p:strVal val="visible"/>
                                      </p:to>
                                    </p:set>
                                    <p:animEffect transition="in" filter="dissolve">
                                      <p:cBhvr>
                                        <p:cTn id="7" dur="500"/>
                                        <p:tgtEl>
                                          <p:spTgt spid="20487">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0486"/>
                                        </p:tgtEl>
                                        <p:attrNameLst>
                                          <p:attrName>style.visibility</p:attrName>
                                        </p:attrNameLst>
                                      </p:cBhvr>
                                      <p:to>
                                        <p:strVal val="visible"/>
                                      </p:to>
                                    </p:set>
                                    <p:animEffect transition="in" filter="dissolve">
                                      <p:cBhvr>
                                        <p:cTn id="11" dur="500"/>
                                        <p:tgtEl>
                                          <p:spTgt spid="204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488">
                                            <p:txEl>
                                              <p:pRg st="0" end="0"/>
                                            </p:txEl>
                                          </p:spTgt>
                                        </p:tgtEl>
                                        <p:attrNameLst>
                                          <p:attrName>style.visibility</p:attrName>
                                        </p:attrNameLst>
                                      </p:cBhvr>
                                      <p:to>
                                        <p:strVal val="visible"/>
                                      </p:to>
                                    </p:set>
                                    <p:animEffect transition="in" filter="dissolve">
                                      <p:cBhvr>
                                        <p:cTn id="16" dur="500"/>
                                        <p:tgtEl>
                                          <p:spTgt spid="20488">
                                            <p:txEl>
                                              <p:pRg st="0" end="0"/>
                                            </p:txEl>
                                          </p:spTgt>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20484"/>
                                        </p:tgtEl>
                                        <p:attrNameLst>
                                          <p:attrName>style.visibility</p:attrName>
                                        </p:attrNameLst>
                                      </p:cBhvr>
                                      <p:to>
                                        <p:strVal val="visible"/>
                                      </p:to>
                                    </p:set>
                                    <p:animEffect transition="in" filter="dissolve">
                                      <p:cBhvr>
                                        <p:cTn id="20" dur="500"/>
                                        <p:tgtEl>
                                          <p:spTgt spid="2048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0483"/>
                                        </p:tgtEl>
                                        <p:attrNameLst>
                                          <p:attrName>style.visibility</p:attrName>
                                        </p:attrNameLst>
                                      </p:cBhvr>
                                      <p:to>
                                        <p:strVal val="visible"/>
                                      </p:to>
                                    </p:set>
                                    <p:animEffect transition="in" filter="dissolve">
                                      <p:cBhvr>
                                        <p:cTn id="25"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build="p"/>
      <p:bldP spid="2048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F880779-9880-41A0-9964-348F52723D8F}"/>
              </a:ext>
            </a:extLst>
          </p:cNvPr>
          <p:cNvSpPr/>
          <p:nvPr/>
        </p:nvSpPr>
        <p:spPr bwMode="auto">
          <a:xfrm>
            <a:off x="6156325" y="1031875"/>
            <a:ext cx="2703513" cy="2200275"/>
          </a:xfrm>
          <a:prstGeom prst="rect">
            <a:avLst/>
          </a:prstGeom>
          <a:solidFill>
            <a:schemeClr val="tx2">
              <a:lumMod val="20000"/>
              <a:lumOff val="80000"/>
            </a:schemeClr>
          </a:solidFill>
          <a:ln w="19050" cap="flat" cmpd="sng" algn="ctr">
            <a:noFill/>
            <a:prstDash val="solid"/>
            <a:round/>
            <a:headEnd type="none" w="med" len="med"/>
            <a:tailEnd type="triangle" w="med" len="med"/>
          </a:ln>
        </p:spPr>
        <p:txBody>
          <a:bodyPr wrap="none" anchor="ctr"/>
          <a:lstStyle/>
          <a:p>
            <a:pPr algn="ctr" eaLnBrk="1" hangingPunct="1">
              <a:defRPr/>
            </a:pPr>
            <a:endParaRPr lang="zh-CN" altLang="en-US"/>
          </a:p>
        </p:txBody>
      </p:sp>
      <p:sp>
        <p:nvSpPr>
          <p:cNvPr id="21508" name="矩形 21507"/>
          <p:cNvSpPr>
            <a:spLocks noChangeArrowheads="1"/>
          </p:cNvSpPr>
          <p:nvPr/>
        </p:nvSpPr>
        <p:spPr bwMode="auto">
          <a:xfrm>
            <a:off x="260350" y="1066800"/>
            <a:ext cx="1755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000">
                <a:latin typeface="微软雅黑" panose="020B0503020204020204" pitchFamily="34" charset="-122"/>
              </a:rPr>
              <a:t>能带底部</a:t>
            </a:r>
          </a:p>
        </p:txBody>
      </p:sp>
      <p:graphicFrame>
        <p:nvGraphicFramePr>
          <p:cNvPr id="21509" name="对象 21508"/>
          <p:cNvGraphicFramePr>
            <a:graphicFrameLocks/>
          </p:cNvGraphicFramePr>
          <p:nvPr/>
        </p:nvGraphicFramePr>
        <p:xfrm>
          <a:off x="1782763" y="1027113"/>
          <a:ext cx="1452562" cy="444500"/>
        </p:xfrm>
        <a:graphic>
          <a:graphicData uri="http://schemas.openxmlformats.org/presentationml/2006/ole">
            <mc:AlternateContent xmlns:mc="http://schemas.openxmlformats.org/markup-compatibility/2006">
              <mc:Choice xmlns:v="urn:schemas-microsoft-com:vml" Requires="v">
                <p:oleObj spid="_x0000_s38930" r:id="rId3" imgW="749300" imgH="228600" progId="Equation.3">
                  <p:embed/>
                </p:oleObj>
              </mc:Choice>
              <mc:Fallback>
                <p:oleObj r:id="rId3" imgW="749300" imgH="228600" progId="Equation.3">
                  <p:embed/>
                  <p:pic>
                    <p:nvPicPr>
                      <p:cNvPr id="0" name="对象 21508"/>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782763" y="1027113"/>
                        <a:ext cx="14525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0" name="对象 21509"/>
          <p:cNvGraphicFramePr>
            <a:graphicFrameLocks noChangeAspect="1"/>
          </p:cNvGraphicFramePr>
          <p:nvPr/>
        </p:nvGraphicFramePr>
        <p:xfrm>
          <a:off x="371475" y="1697038"/>
          <a:ext cx="2119313" cy="692150"/>
        </p:xfrm>
        <a:graphic>
          <a:graphicData uri="http://schemas.openxmlformats.org/presentationml/2006/ole">
            <mc:AlternateContent xmlns:mc="http://schemas.openxmlformats.org/markup-compatibility/2006">
              <mc:Choice xmlns:v="urn:schemas-microsoft-com:vml" Requires="v">
                <p:oleObj spid="_x0000_s38931" r:id="rId5" imgW="1397000" imgH="457200" progId="Equation.3">
                  <p:embed/>
                </p:oleObj>
              </mc:Choice>
              <mc:Fallback>
                <p:oleObj r:id="rId5" imgW="1397000" imgH="457200" progId="Equation.3">
                  <p:embed/>
                  <p:pic>
                    <p:nvPicPr>
                      <p:cNvPr id="0" name="对象 21509"/>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71475" y="1697038"/>
                        <a:ext cx="211931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2" name="对象 21511"/>
          <p:cNvGraphicFramePr>
            <a:graphicFrameLocks/>
          </p:cNvGraphicFramePr>
          <p:nvPr/>
        </p:nvGraphicFramePr>
        <p:xfrm>
          <a:off x="2747963" y="1785938"/>
          <a:ext cx="3408362" cy="1154112"/>
        </p:xfrm>
        <a:graphic>
          <a:graphicData uri="http://schemas.openxmlformats.org/presentationml/2006/ole">
            <mc:AlternateContent xmlns:mc="http://schemas.openxmlformats.org/markup-compatibility/2006">
              <mc:Choice xmlns:v="urn:schemas-microsoft-com:vml" Requires="v">
                <p:oleObj spid="_x0000_s38932" r:id="rId7" imgW="2118494" imgH="670651" progId="Equation.3">
                  <p:embed/>
                </p:oleObj>
              </mc:Choice>
              <mc:Fallback>
                <p:oleObj r:id="rId7" imgW="2118494" imgH="670651" progId="Equation.3">
                  <p:embed/>
                  <p:pic>
                    <p:nvPicPr>
                      <p:cNvPr id="0" name="对象 21511"/>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747963" y="1785938"/>
                        <a:ext cx="3408362"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9" name="矩形 17"/>
          <p:cNvSpPr>
            <a:spLocks noChangeAspect="1" noChangeArrowheads="1"/>
          </p:cNvSpPr>
          <p:nvPr/>
        </p:nvSpPr>
        <p:spPr bwMode="auto">
          <a:xfrm>
            <a:off x="228600" y="981075"/>
            <a:ext cx="8686800" cy="5543550"/>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aphicFrame>
        <p:nvGraphicFramePr>
          <p:cNvPr id="12" name="对象 11"/>
          <p:cNvGraphicFramePr>
            <a:graphicFrameLocks noChangeAspect="1"/>
          </p:cNvGraphicFramePr>
          <p:nvPr/>
        </p:nvGraphicFramePr>
        <p:xfrm>
          <a:off x="371475" y="2447925"/>
          <a:ext cx="1489075" cy="692150"/>
        </p:xfrm>
        <a:graphic>
          <a:graphicData uri="http://schemas.openxmlformats.org/presentationml/2006/ole">
            <mc:AlternateContent xmlns:mc="http://schemas.openxmlformats.org/markup-compatibility/2006">
              <mc:Choice xmlns:v="urn:schemas-microsoft-com:vml" Requires="v">
                <p:oleObj spid="_x0000_s38933" r:id="rId9" imgW="906655" imgH="388756" progId="Equation.3">
                  <p:embed/>
                </p:oleObj>
              </mc:Choice>
              <mc:Fallback>
                <p:oleObj r:id="rId9" imgW="906655" imgH="388756" progId="Equation.3">
                  <p:embed/>
                  <p:pic>
                    <p:nvPicPr>
                      <p:cNvPr id="0" name="对象 11"/>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71475" y="2447925"/>
                        <a:ext cx="148907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矩形 22"/>
          <p:cNvSpPr>
            <a:spLocks noChangeArrowheads="1"/>
          </p:cNvSpPr>
          <p:nvPr/>
        </p:nvSpPr>
        <p:spPr bwMode="auto">
          <a:xfrm>
            <a:off x="260350" y="3357563"/>
            <a:ext cx="167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000">
                <a:latin typeface="微软雅黑" panose="020B0503020204020204" pitchFamily="34" charset="-122"/>
              </a:rPr>
              <a:t>能带顶部</a:t>
            </a:r>
          </a:p>
        </p:txBody>
      </p:sp>
      <p:graphicFrame>
        <p:nvGraphicFramePr>
          <p:cNvPr id="24" name="对象 23"/>
          <p:cNvGraphicFramePr>
            <a:graphicFrameLocks noChangeAspect="1"/>
          </p:cNvGraphicFramePr>
          <p:nvPr/>
        </p:nvGraphicFramePr>
        <p:xfrm>
          <a:off x="2071688" y="3600450"/>
          <a:ext cx="2195512" cy="692150"/>
        </p:xfrm>
        <a:graphic>
          <a:graphicData uri="http://schemas.openxmlformats.org/presentationml/2006/ole">
            <mc:AlternateContent xmlns:mc="http://schemas.openxmlformats.org/markup-compatibility/2006">
              <mc:Choice xmlns:v="urn:schemas-microsoft-com:vml" Requires="v">
                <p:oleObj spid="_x0000_s38934" r:id="rId11" imgW="1256755" imgH="393529" progId="Equation.3">
                  <p:embed/>
                </p:oleObj>
              </mc:Choice>
              <mc:Fallback>
                <p:oleObj r:id="rId11" imgW="1256755" imgH="393529" progId="Equation.3">
                  <p:embed/>
                  <p:pic>
                    <p:nvPicPr>
                      <p:cNvPr id="0" name="对象 23"/>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071688" y="3600450"/>
                        <a:ext cx="21955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24"/>
          <p:cNvGraphicFramePr>
            <a:graphicFrameLocks noChangeAspect="1"/>
          </p:cNvGraphicFramePr>
          <p:nvPr/>
        </p:nvGraphicFramePr>
        <p:xfrm>
          <a:off x="5092700" y="3600450"/>
          <a:ext cx="2625725" cy="692150"/>
        </p:xfrm>
        <a:graphic>
          <a:graphicData uri="http://schemas.openxmlformats.org/presentationml/2006/ole">
            <mc:AlternateContent xmlns:mc="http://schemas.openxmlformats.org/markup-compatibility/2006">
              <mc:Choice xmlns:v="urn:schemas-microsoft-com:vml" Requires="v">
                <p:oleObj spid="_x0000_s38935" r:id="rId13" imgW="1661179" imgH="388756" progId="Equation.3">
                  <p:embed/>
                </p:oleObj>
              </mc:Choice>
              <mc:Fallback>
                <p:oleObj r:id="rId13" imgW="1661179" imgH="388756" progId="Equation.3">
                  <p:embed/>
                  <p:pic>
                    <p:nvPicPr>
                      <p:cNvPr id="0" name="对象 24"/>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092700" y="3600450"/>
                        <a:ext cx="26257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矩形 25"/>
          <p:cNvSpPr>
            <a:spLocks noChangeArrowheads="1"/>
          </p:cNvSpPr>
          <p:nvPr/>
        </p:nvSpPr>
        <p:spPr bwMode="auto">
          <a:xfrm>
            <a:off x="260350" y="4541838"/>
            <a:ext cx="357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000">
                <a:latin typeface="微软雅黑" panose="020B0503020204020204" pitchFamily="34" charset="-122"/>
              </a:rPr>
              <a:t>布里渊区侧面中心的</a:t>
            </a:r>
            <a:r>
              <a:rPr lang="en-US" altLang="zh-CN" sz="2000">
                <a:latin typeface="微软雅黑" panose="020B0503020204020204" pitchFamily="34" charset="-122"/>
              </a:rPr>
              <a:t>X</a:t>
            </a:r>
            <a:r>
              <a:rPr lang="zh-CN" altLang="en-US" sz="2000">
                <a:latin typeface="微软雅黑" panose="020B0503020204020204" pitchFamily="34" charset="-122"/>
              </a:rPr>
              <a:t>点</a:t>
            </a:r>
          </a:p>
        </p:txBody>
      </p:sp>
      <p:graphicFrame>
        <p:nvGraphicFramePr>
          <p:cNvPr id="27" name="对象 26"/>
          <p:cNvGraphicFramePr>
            <a:graphicFrameLocks noChangeAspect="1"/>
          </p:cNvGraphicFramePr>
          <p:nvPr/>
        </p:nvGraphicFramePr>
        <p:xfrm>
          <a:off x="539750" y="5154613"/>
          <a:ext cx="1187450" cy="577850"/>
        </p:xfrm>
        <a:graphic>
          <a:graphicData uri="http://schemas.openxmlformats.org/presentationml/2006/ole">
            <mc:AlternateContent xmlns:mc="http://schemas.openxmlformats.org/markup-compatibility/2006">
              <mc:Choice xmlns:v="urn:schemas-microsoft-com:vml" Requires="v">
                <p:oleObj spid="_x0000_s38936" r:id="rId15" imgW="812447" imgH="393529" progId="Equation.3">
                  <p:embed/>
                </p:oleObj>
              </mc:Choice>
              <mc:Fallback>
                <p:oleObj r:id="rId15" imgW="812447" imgH="393529" progId="Equation.3">
                  <p:embed/>
                  <p:pic>
                    <p:nvPicPr>
                      <p:cNvPr id="0" name="对象 26"/>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39750" y="5154613"/>
                        <a:ext cx="11874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p:cNvGraphicFramePr>
            <a:graphicFrameLocks noChangeAspect="1"/>
          </p:cNvGraphicFramePr>
          <p:nvPr/>
        </p:nvGraphicFramePr>
        <p:xfrm>
          <a:off x="539750" y="5837238"/>
          <a:ext cx="2854325" cy="576262"/>
        </p:xfrm>
        <a:graphic>
          <a:graphicData uri="http://schemas.openxmlformats.org/presentationml/2006/ole">
            <mc:AlternateContent xmlns:mc="http://schemas.openxmlformats.org/markup-compatibility/2006">
              <mc:Choice xmlns:v="urn:schemas-microsoft-com:vml" Requires="v">
                <p:oleObj spid="_x0000_s38937" r:id="rId17" imgW="1935384" imgH="388756" progId="Equation.3">
                  <p:embed/>
                </p:oleObj>
              </mc:Choice>
              <mc:Fallback>
                <p:oleObj r:id="rId17" imgW="1935384" imgH="388756" progId="Equation.3">
                  <p:embed/>
                  <p:pic>
                    <p:nvPicPr>
                      <p:cNvPr id="0" name="对象 27"/>
                      <p:cNvPicPr>
                        <a:picLocks noChangeAspect="1" noChangeArrowheads="1"/>
                      </p:cNvPicPr>
                      <p:nvPr/>
                    </p:nvPicPr>
                    <p:blipFill>
                      <a:blip r:embed="rId1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39750" y="5837238"/>
                        <a:ext cx="28543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28"/>
          <p:cNvGraphicFramePr>
            <a:graphicFrameLocks noChangeAspect="1"/>
          </p:cNvGraphicFramePr>
          <p:nvPr/>
        </p:nvGraphicFramePr>
        <p:xfrm>
          <a:off x="4384675" y="5272088"/>
          <a:ext cx="3484563" cy="1155700"/>
        </p:xfrm>
        <a:graphic>
          <a:graphicData uri="http://schemas.openxmlformats.org/presentationml/2006/ole">
            <mc:AlternateContent xmlns:mc="http://schemas.openxmlformats.org/markup-compatibility/2006">
              <mc:Choice xmlns:v="urn:schemas-microsoft-com:vml" Requires="v">
                <p:oleObj spid="_x0000_s38938" r:id="rId19" imgW="2171556" imgH="670651" progId="Equation.3">
                  <p:embed/>
                </p:oleObj>
              </mc:Choice>
              <mc:Fallback>
                <p:oleObj r:id="rId19" imgW="2171556" imgH="670651" progId="Equation.3">
                  <p:embed/>
                  <p:pic>
                    <p:nvPicPr>
                      <p:cNvPr id="0" name="对象 28"/>
                      <p:cNvPicPr>
                        <a:picLocks noChangeAspect="1" noChangeArrowheads="1"/>
                      </p:cNvPicPr>
                      <p:nvPr/>
                    </p:nvPicPr>
                    <p:blipFill>
                      <a:blip r:embed="rId2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384675" y="5272088"/>
                        <a:ext cx="348456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8" name="矩形 31"/>
          <p:cNvSpPr>
            <a:spLocks noChangeArrowheads="1"/>
          </p:cNvSpPr>
          <p:nvPr/>
        </p:nvSpPr>
        <p:spPr bwMode="auto">
          <a:xfrm>
            <a:off x="228600" y="3282950"/>
            <a:ext cx="8686800" cy="1171575"/>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aphicFrame>
        <p:nvGraphicFramePr>
          <p:cNvPr id="19" name="对象 18"/>
          <p:cNvGraphicFramePr>
            <a:graphicFrameLocks/>
          </p:cNvGraphicFramePr>
          <p:nvPr/>
        </p:nvGraphicFramePr>
        <p:xfrm>
          <a:off x="6240463" y="1003300"/>
          <a:ext cx="2597150" cy="2008188"/>
        </p:xfrm>
        <a:graphic>
          <a:graphicData uri="http://schemas.openxmlformats.org/presentationml/2006/ole">
            <mc:AlternateContent xmlns:mc="http://schemas.openxmlformats.org/markup-compatibility/2006">
              <mc:Choice xmlns:v="urn:schemas-microsoft-com:vml" Requires="v">
                <p:oleObj spid="_x0000_s38939" r:id="rId21" imgW="1841500" imgH="1397000" progId="Equation.3">
                  <p:embed/>
                </p:oleObj>
              </mc:Choice>
              <mc:Fallback>
                <p:oleObj r:id="rId21" imgW="1841500" imgH="1397000" progId="Equation.3">
                  <p:embed/>
                  <p:pic>
                    <p:nvPicPr>
                      <p:cNvPr id="0" name="对象 18"/>
                      <p:cNvPicPr>
                        <a:picLocks noChangeArrowheads="1"/>
                      </p:cNvPicPr>
                      <p:nvPr/>
                    </p:nvPicPr>
                    <p:blipFill>
                      <a:blip r:embed="rId2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240463" y="1003300"/>
                        <a:ext cx="2597150"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animEffect transition="in" filter="dissolve">
                                      <p:cBhvr>
                                        <p:cTn id="7" dur="500"/>
                                        <p:tgtEl>
                                          <p:spTgt spid="21508">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1509"/>
                                        </p:tgtEl>
                                        <p:attrNameLst>
                                          <p:attrName>style.visibility</p:attrName>
                                        </p:attrNameLst>
                                      </p:cBhvr>
                                      <p:to>
                                        <p:strVal val="visible"/>
                                      </p:to>
                                    </p:set>
                                    <p:animEffect transition="in" filter="dissolve">
                                      <p:cBhvr>
                                        <p:cTn id="11" dur="500"/>
                                        <p:tgtEl>
                                          <p:spTgt spid="2150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1510"/>
                                        </p:tgtEl>
                                        <p:attrNameLst>
                                          <p:attrName>style.visibility</p:attrName>
                                        </p:attrNameLst>
                                      </p:cBhvr>
                                      <p:to>
                                        <p:strVal val="visible"/>
                                      </p:to>
                                    </p:set>
                                    <p:animEffect transition="in" filter="dissolve">
                                      <p:cBhvr>
                                        <p:cTn id="16" dur="500"/>
                                        <p:tgtEl>
                                          <p:spTgt spid="215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1512"/>
                                        </p:tgtEl>
                                        <p:attrNameLst>
                                          <p:attrName>style.visibility</p:attrName>
                                        </p:attrNameLst>
                                      </p:cBhvr>
                                      <p:to>
                                        <p:strVal val="visible"/>
                                      </p:to>
                                    </p:set>
                                    <p:animEffect transition="in" filter="dissolve">
                                      <p:cBhvr>
                                        <p:cTn id="21" dur="500"/>
                                        <p:tgtEl>
                                          <p:spTgt spid="215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animEffect transition="in" filter="dissolve">
                                      <p:cBhvr>
                                        <p:cTn id="31" dur="500"/>
                                        <p:tgtEl>
                                          <p:spTgt spid="23">
                                            <p:txEl>
                                              <p:pRg st="0" end="0"/>
                                            </p:txEl>
                                          </p:spTgt>
                                        </p:tgtEl>
                                      </p:cBhvr>
                                    </p:animEffect>
                                  </p:childTnLst>
                                </p:cTn>
                              </p:par>
                            </p:childTnLst>
                          </p:cTn>
                        </p:par>
                        <p:par>
                          <p:cTn id="32" fill="hold" nodeType="afterGroup">
                            <p:stCondLst>
                              <p:cond delay="500"/>
                            </p:stCondLst>
                            <p:childTnLst>
                              <p:par>
                                <p:cTn id="33" presetID="9"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cTn>
                              </p:par>
                            </p:childTnLst>
                          </p:cTn>
                        </p:par>
                        <p:par>
                          <p:cTn id="36" fill="hold" nodeType="afterGroup">
                            <p:stCondLst>
                              <p:cond delay="1000"/>
                            </p:stCondLst>
                            <p:childTnLst>
                              <p:par>
                                <p:cTn id="37" presetID="9"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6">
                                            <p:txEl>
                                              <p:pRg st="0" end="0"/>
                                            </p:txEl>
                                          </p:spTgt>
                                        </p:tgtEl>
                                        <p:attrNameLst>
                                          <p:attrName>style.visibility</p:attrName>
                                        </p:attrNameLst>
                                      </p:cBhvr>
                                      <p:to>
                                        <p:strVal val="visible"/>
                                      </p:to>
                                    </p:set>
                                    <p:animEffect transition="in" filter="dissolve">
                                      <p:cBhvr>
                                        <p:cTn id="44" dur="500"/>
                                        <p:tgtEl>
                                          <p:spTgt spid="26">
                                            <p:txEl>
                                              <p:pRg st="0" end="0"/>
                                            </p:txEl>
                                          </p:spTgt>
                                        </p:tgtEl>
                                      </p:cBhvr>
                                    </p:animEffect>
                                  </p:childTnLst>
                                </p:cTn>
                              </p:par>
                            </p:childTnLst>
                          </p:cTn>
                        </p:par>
                        <p:par>
                          <p:cTn id="45" fill="hold" nodeType="afterGroup">
                            <p:stCondLst>
                              <p:cond delay="500"/>
                            </p:stCondLst>
                            <p:childTnLst>
                              <p:par>
                                <p:cTn id="46" presetID="9"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dissolve">
                                      <p:cBhvr>
                                        <p:cTn id="48" dur="500"/>
                                        <p:tgtEl>
                                          <p:spTgt spid="27"/>
                                        </p:tgtEl>
                                      </p:cBhvr>
                                    </p:animEffect>
                                  </p:childTnLst>
                                </p:cTn>
                              </p:par>
                            </p:childTnLst>
                          </p:cTn>
                        </p:par>
                        <p:par>
                          <p:cTn id="49" fill="hold" nodeType="afterGroup">
                            <p:stCondLst>
                              <p:cond delay="1000"/>
                            </p:stCondLst>
                            <p:childTnLst>
                              <p:par>
                                <p:cTn id="50" presetID="9"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dissolve">
                                      <p:cBhvr>
                                        <p:cTn id="52" dur="500"/>
                                        <p:tgtEl>
                                          <p:spTgt spid="28"/>
                                        </p:tgtEl>
                                      </p:cBhvr>
                                    </p:animEffect>
                                  </p:childTnLst>
                                </p:cTn>
                              </p:par>
                            </p:childTnLst>
                          </p:cTn>
                        </p:par>
                        <p:par>
                          <p:cTn id="53" fill="hold" nodeType="afterGroup">
                            <p:stCondLst>
                              <p:cond delay="1500"/>
                            </p:stCondLst>
                            <p:childTnLst>
                              <p:par>
                                <p:cTn id="54" presetID="9" presetClass="entr" presetSubtype="0" fill="hold"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dissolve">
                                      <p:cBhvr>
                                        <p:cTn id="56" dur="500"/>
                                        <p:tgtEl>
                                          <p:spTgt spid="2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dissolve">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uild="p"/>
      <p:bldP spid="23" grpId="0" build="p"/>
      <p:bldP spid="2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a:spLocks noChangeArrowheads="1"/>
          </p:cNvSpPr>
          <p:nvPr/>
        </p:nvSpPr>
        <p:spPr bwMode="auto">
          <a:xfrm>
            <a:off x="479425" y="3652838"/>
            <a:ext cx="8124825"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25000"/>
              </a:lnSpc>
              <a:spcBef>
                <a:spcPct val="0"/>
              </a:spcBef>
              <a:buFontTx/>
              <a:buNone/>
            </a:pPr>
            <a:r>
              <a:rPr lang="zh-CN" altLang="en-US" sz="1800">
                <a:solidFill>
                  <a:srgbClr val="800000"/>
                </a:solidFill>
                <a:latin typeface="微软雅黑" panose="020B0503020204020204" pitchFamily="34" charset="-122"/>
              </a:rPr>
              <a:t>将周期性势场力的作用归并到晶体中电子的质量中</a:t>
            </a:r>
            <a:endParaRPr lang="en-US" altLang="zh-CN" sz="1800">
              <a:solidFill>
                <a:srgbClr val="800000"/>
              </a:solidFill>
              <a:latin typeface="微软雅黑" panose="020B0503020204020204" pitchFamily="34" charset="-122"/>
            </a:endParaRPr>
          </a:p>
          <a:p>
            <a:pPr algn="just" eaLnBrk="1" hangingPunct="1">
              <a:lnSpc>
                <a:spcPct val="125000"/>
              </a:lnSpc>
              <a:spcBef>
                <a:spcPct val="0"/>
              </a:spcBef>
              <a:buFontTx/>
              <a:buNone/>
            </a:pPr>
            <a:r>
              <a:rPr lang="zh-CN" altLang="en-US" sz="1800">
                <a:solidFill>
                  <a:srgbClr val="800000"/>
                </a:solidFill>
                <a:latin typeface="微软雅黑" panose="020B0503020204020204" pitchFamily="34" charset="-122"/>
              </a:rPr>
              <a:t>即</a:t>
            </a:r>
            <a:r>
              <a:rPr lang="en-US" altLang="zh-CN" sz="1800">
                <a:solidFill>
                  <a:srgbClr val="800000"/>
                </a:solidFill>
                <a:latin typeface="微软雅黑" panose="020B0503020204020204" pitchFamily="34" charset="-122"/>
              </a:rPr>
              <a:t>m*</a:t>
            </a:r>
            <a:r>
              <a:rPr lang="zh-CN" altLang="en-US" sz="1800">
                <a:solidFill>
                  <a:srgbClr val="800000"/>
                </a:solidFill>
                <a:latin typeface="微软雅黑" panose="020B0503020204020204" pitchFamily="34" charset="-122"/>
              </a:rPr>
              <a:t>包含了晶格周期场的作用，晶体中的电子对外力的响应，好比具有质量为</a:t>
            </a:r>
            <a:r>
              <a:rPr lang="en-US" altLang="zh-CN" sz="1800">
                <a:solidFill>
                  <a:srgbClr val="800000"/>
                </a:solidFill>
                <a:latin typeface="微软雅黑" panose="020B0503020204020204" pitchFamily="34" charset="-122"/>
              </a:rPr>
              <a:t>m*</a:t>
            </a:r>
            <a:r>
              <a:rPr lang="zh-CN" altLang="en-US" sz="1800">
                <a:solidFill>
                  <a:srgbClr val="800000"/>
                </a:solidFill>
                <a:latin typeface="微软雅黑" panose="020B0503020204020204" pitchFamily="34" charset="-122"/>
              </a:rPr>
              <a:t>的自由电子</a:t>
            </a:r>
          </a:p>
        </p:txBody>
      </p:sp>
      <p:sp>
        <p:nvSpPr>
          <p:cNvPr id="39939" name="矩形 23558"/>
          <p:cNvSpPr>
            <a:spLocks noChangeArrowheads="1"/>
          </p:cNvSpPr>
          <p:nvPr/>
        </p:nvSpPr>
        <p:spPr bwMode="auto">
          <a:xfrm>
            <a:off x="228600" y="1036638"/>
            <a:ext cx="8686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40000"/>
              </a:lnSpc>
              <a:spcBef>
                <a:spcPct val="0"/>
              </a:spcBef>
              <a:buFont typeface="Wingdings" panose="05000000000000000000" pitchFamily="2" charset="2"/>
              <a:buChar char="Ø"/>
            </a:pPr>
            <a:r>
              <a:rPr lang="zh-CN" altLang="en-US" sz="2000">
                <a:latin typeface="微软雅黑" panose="020B0503020204020204" pitchFamily="34" charset="-122"/>
              </a:rPr>
              <a:t>晶体中的共有化电子的有效质量</a:t>
            </a:r>
            <a:r>
              <a:rPr lang="en-US" altLang="zh-CN" sz="2000">
                <a:latin typeface="微软雅黑" panose="020B0503020204020204" pitchFamily="34" charset="-122"/>
              </a:rPr>
              <a:t>,</a:t>
            </a:r>
            <a:r>
              <a:rPr lang="zh-CN" altLang="en-US" sz="2000">
                <a:latin typeface="微软雅黑" panose="020B0503020204020204" pitchFamily="34" charset="-122"/>
              </a:rPr>
              <a:t> </a:t>
            </a:r>
            <a:r>
              <a:rPr lang="en-US" altLang="zh-CN" sz="2000">
                <a:latin typeface="微软雅黑" panose="020B0503020204020204" pitchFamily="34" charset="-122"/>
              </a:rPr>
              <a:t>m*</a:t>
            </a:r>
            <a:r>
              <a:rPr lang="zh-CN" altLang="en-US" sz="2000">
                <a:latin typeface="微软雅黑" panose="020B0503020204020204" pitchFamily="34" charset="-122"/>
              </a:rPr>
              <a:t>一般是一个张量 </a:t>
            </a:r>
            <a:r>
              <a:rPr lang="en-US" altLang="zh-CN" sz="2000">
                <a:latin typeface="微软雅黑" panose="020B0503020204020204" pitchFamily="34" charset="-122"/>
              </a:rPr>
              <a:t>,</a:t>
            </a:r>
            <a:r>
              <a:rPr lang="zh-CN" altLang="en-US" sz="2000">
                <a:latin typeface="微软雅黑" panose="020B0503020204020204" pitchFamily="34" charset="-122"/>
              </a:rPr>
              <a:t>是波矢 </a:t>
            </a:r>
            <a:r>
              <a:rPr lang="en-US" altLang="zh-CN" sz="2000">
                <a:latin typeface="微软雅黑" panose="020B0503020204020204" pitchFamily="34" charset="-122"/>
              </a:rPr>
              <a:t>k</a:t>
            </a:r>
            <a:r>
              <a:rPr lang="zh-CN" altLang="en-US" sz="2000">
                <a:latin typeface="微软雅黑" panose="020B0503020204020204" pitchFamily="34" charset="-122"/>
              </a:rPr>
              <a:t>的函数</a:t>
            </a:r>
            <a:endParaRPr lang="en-US" altLang="zh-CN" sz="2000">
              <a:latin typeface="微软雅黑" panose="020B0503020204020204" pitchFamily="34" charset="-122"/>
            </a:endParaRPr>
          </a:p>
          <a:p>
            <a:pPr algn="just">
              <a:lnSpc>
                <a:spcPct val="140000"/>
              </a:lnSpc>
              <a:spcBef>
                <a:spcPct val="0"/>
              </a:spcBef>
              <a:buFont typeface="Wingdings" panose="05000000000000000000" pitchFamily="2" charset="2"/>
              <a:buChar char="Ø"/>
            </a:pPr>
            <a:r>
              <a:rPr lang="zh-CN" altLang="en-US" sz="2000">
                <a:latin typeface="微软雅黑" panose="020B0503020204020204" pitchFamily="34" charset="-122"/>
              </a:rPr>
              <a:t>一个能带底部附近，电子的有效质量总是正的，能带顶部附近，有效质量总是负的</a:t>
            </a:r>
          </a:p>
        </p:txBody>
      </p:sp>
      <p:sp>
        <p:nvSpPr>
          <p:cNvPr id="39940" name="矩形 17"/>
          <p:cNvSpPr>
            <a:spLocks noChangeAspect="1" noChangeArrowheads="1"/>
          </p:cNvSpPr>
          <p:nvPr/>
        </p:nvSpPr>
        <p:spPr bwMode="auto">
          <a:xfrm>
            <a:off x="228600" y="981075"/>
            <a:ext cx="8686800" cy="5543550"/>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 name="矩形 10"/>
          <p:cNvSpPr>
            <a:spLocks noChangeArrowheads="1"/>
          </p:cNvSpPr>
          <p:nvPr/>
        </p:nvSpPr>
        <p:spPr bwMode="auto">
          <a:xfrm>
            <a:off x="196850" y="4941888"/>
            <a:ext cx="3870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10000"/>
              </a:lnSpc>
              <a:spcBef>
                <a:spcPct val="0"/>
              </a:spcBef>
              <a:buFontTx/>
              <a:buNone/>
            </a:pPr>
            <a:r>
              <a:rPr lang="zh-CN" altLang="en-US" sz="2000">
                <a:latin typeface="微软雅黑" panose="020B0503020204020204" pitchFamily="34" charset="-122"/>
              </a:rPr>
              <a:t>电子通过与原子散射而交换动量</a:t>
            </a:r>
          </a:p>
        </p:txBody>
      </p:sp>
      <p:graphicFrame>
        <p:nvGraphicFramePr>
          <p:cNvPr id="12" name="对象 11"/>
          <p:cNvGraphicFramePr>
            <a:graphicFrameLocks/>
          </p:cNvGraphicFramePr>
          <p:nvPr/>
        </p:nvGraphicFramePr>
        <p:xfrm>
          <a:off x="5668963" y="3602038"/>
          <a:ext cx="1147762" cy="417512"/>
        </p:xfrm>
        <a:graphic>
          <a:graphicData uri="http://schemas.openxmlformats.org/presentationml/2006/ole">
            <mc:AlternateContent xmlns:mc="http://schemas.openxmlformats.org/markup-compatibility/2006">
              <mc:Choice xmlns:v="urn:schemas-microsoft-com:vml" Requires="v">
                <p:oleObj spid="_x0000_s39950" r:id="rId3" imgW="418975" imgH="106555" progId="Equation.3">
                  <p:embed/>
                </p:oleObj>
              </mc:Choice>
              <mc:Fallback>
                <p:oleObj r:id="rId3" imgW="418975" imgH="106555" progId="Equation.3">
                  <p:embed/>
                  <p:pic>
                    <p:nvPicPr>
                      <p:cNvPr id="0" name="对象 11"/>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668963" y="3602038"/>
                        <a:ext cx="1147762"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p:cNvGraphicFramePr>
          <p:nvPr/>
        </p:nvGraphicFramePr>
        <p:xfrm>
          <a:off x="5364163" y="5408613"/>
          <a:ext cx="869950" cy="344487"/>
        </p:xfrm>
        <a:graphic>
          <a:graphicData uri="http://schemas.openxmlformats.org/presentationml/2006/ole">
            <mc:AlternateContent xmlns:mc="http://schemas.openxmlformats.org/markup-compatibility/2006">
              <mc:Choice xmlns:v="urn:schemas-microsoft-com:vml" Requires="v">
                <p:oleObj spid="_x0000_s39951" r:id="rId5" imgW="444114" imgH="177646" progId="Equation.3">
                  <p:embed/>
                </p:oleObj>
              </mc:Choice>
              <mc:Fallback>
                <p:oleObj r:id="rId5" imgW="444114" imgH="177646" progId="Equation.3">
                  <p:embed/>
                  <p:pic>
                    <p:nvPicPr>
                      <p:cNvPr id="0" name="对象 12"/>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364163" y="5408613"/>
                        <a:ext cx="869950"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a:spLocks noChangeArrowheads="1"/>
          </p:cNvSpPr>
          <p:nvPr/>
        </p:nvSpPr>
        <p:spPr bwMode="auto">
          <a:xfrm>
            <a:off x="246063" y="2565400"/>
            <a:ext cx="853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000">
                <a:solidFill>
                  <a:srgbClr val="0000CC"/>
                </a:solidFill>
                <a:latin typeface="微软雅黑" panose="020B0503020204020204" pitchFamily="34" charset="-122"/>
              </a:rPr>
              <a:t>晶体中电子运动同时受外力和晶体周期性势场力的作用</a:t>
            </a:r>
          </a:p>
        </p:txBody>
      </p:sp>
      <p:graphicFrame>
        <p:nvGraphicFramePr>
          <p:cNvPr id="16" name="对象 15"/>
          <p:cNvGraphicFramePr>
            <a:graphicFrameLocks noChangeAspect="1"/>
          </p:cNvGraphicFramePr>
          <p:nvPr/>
        </p:nvGraphicFramePr>
        <p:xfrm>
          <a:off x="2663825" y="3044825"/>
          <a:ext cx="5173663" cy="557213"/>
        </p:xfrm>
        <a:graphic>
          <a:graphicData uri="http://schemas.openxmlformats.org/presentationml/2006/ole">
            <mc:AlternateContent xmlns:mc="http://schemas.openxmlformats.org/markup-compatibility/2006">
              <mc:Choice xmlns:v="urn:schemas-microsoft-com:vml" Requires="v">
                <p:oleObj spid="_x0000_s39952" r:id="rId7" imgW="2829644" imgH="304536" progId="Equation.3">
                  <p:embed/>
                </p:oleObj>
              </mc:Choice>
              <mc:Fallback>
                <p:oleObj r:id="rId7" imgW="2829644" imgH="304536" progId="Equation.3">
                  <p:embed/>
                  <p:pic>
                    <p:nvPicPr>
                      <p:cNvPr id="0" name="对象 15"/>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663825" y="3044825"/>
                        <a:ext cx="5173663"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nvGraphicFramePr>
        <p:xfrm>
          <a:off x="619125" y="2911475"/>
          <a:ext cx="1481138" cy="796925"/>
        </p:xfrm>
        <a:graphic>
          <a:graphicData uri="http://schemas.openxmlformats.org/presentationml/2006/ole">
            <mc:AlternateContent xmlns:mc="http://schemas.openxmlformats.org/markup-compatibility/2006">
              <mc:Choice xmlns:v="urn:schemas-microsoft-com:vml" Requires="v">
                <p:oleObj spid="_x0000_s39953" r:id="rId9" imgW="784889" imgH="388756" progId="Equation.3">
                  <p:embed/>
                </p:oleObj>
              </mc:Choice>
              <mc:Fallback>
                <p:oleObj r:id="rId9" imgW="784889" imgH="388756" progId="Equation.3">
                  <p:embed/>
                  <p:pic>
                    <p:nvPicPr>
                      <p:cNvPr id="0" name="对象 16"/>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19125" y="2911475"/>
                        <a:ext cx="14811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矩形 17"/>
          <p:cNvSpPr>
            <a:spLocks noChangeArrowheads="1"/>
          </p:cNvSpPr>
          <p:nvPr/>
        </p:nvSpPr>
        <p:spPr bwMode="auto">
          <a:xfrm>
            <a:off x="228600" y="5408613"/>
            <a:ext cx="5711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10000"/>
              </a:lnSpc>
              <a:spcBef>
                <a:spcPct val="0"/>
              </a:spcBef>
              <a:buFont typeface="Wingdings" panose="05000000000000000000" pitchFamily="2" charset="2"/>
              <a:buChar char="Ø"/>
            </a:pPr>
            <a:r>
              <a:rPr lang="zh-CN" altLang="en-US" sz="1800">
                <a:latin typeface="微软雅黑" panose="020B0503020204020204" pitchFamily="34" charset="-122"/>
              </a:rPr>
              <a:t>电子从晶格获得的动量大于付出给晶格的动量</a:t>
            </a:r>
          </a:p>
        </p:txBody>
      </p:sp>
      <p:graphicFrame>
        <p:nvGraphicFramePr>
          <p:cNvPr id="19" name="对象 18"/>
          <p:cNvGraphicFramePr>
            <a:graphicFrameLocks/>
          </p:cNvGraphicFramePr>
          <p:nvPr/>
        </p:nvGraphicFramePr>
        <p:xfrm>
          <a:off x="5416550" y="5891213"/>
          <a:ext cx="868363" cy="344487"/>
        </p:xfrm>
        <a:graphic>
          <a:graphicData uri="http://schemas.openxmlformats.org/presentationml/2006/ole">
            <mc:AlternateContent xmlns:mc="http://schemas.openxmlformats.org/markup-compatibility/2006">
              <mc:Choice xmlns:v="urn:schemas-microsoft-com:vml" Requires="v">
                <p:oleObj spid="_x0000_s39954" r:id="rId11" imgW="443730" imgH="177492" progId="Equation.DSMT4">
                  <p:embed/>
                </p:oleObj>
              </mc:Choice>
              <mc:Fallback>
                <p:oleObj r:id="rId11" imgW="443730" imgH="177492" progId="Equation.DSMT4">
                  <p:embed/>
                  <p:pic>
                    <p:nvPicPr>
                      <p:cNvPr id="0" name="对象 18"/>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416550" y="5891213"/>
                        <a:ext cx="868363"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矩形 19"/>
          <p:cNvSpPr>
            <a:spLocks noChangeArrowheads="1"/>
          </p:cNvSpPr>
          <p:nvPr/>
        </p:nvSpPr>
        <p:spPr bwMode="auto">
          <a:xfrm>
            <a:off x="228600" y="5892800"/>
            <a:ext cx="8878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10000"/>
              </a:lnSpc>
              <a:spcBef>
                <a:spcPct val="0"/>
              </a:spcBef>
              <a:buFont typeface="Wingdings" panose="05000000000000000000" pitchFamily="2" charset="2"/>
              <a:buChar char="Ø"/>
            </a:pPr>
            <a:r>
              <a:rPr lang="zh-CN" altLang="en-US" sz="1800">
                <a:latin typeface="微软雅黑" panose="020B0503020204020204" pitchFamily="34" charset="-122"/>
              </a:rPr>
              <a:t>电子从晶格获得的动量小于付出给晶格的动量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Effect transition="in" filter="dissolve">
                                      <p:cBhvr>
                                        <p:cTn id="20" dur="500"/>
                                        <p:tgtEl>
                                          <p:spTgt spid="15">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animEffect transition="in" filter="dissolve">
                                      <p:cBhvr>
                                        <p:cTn id="25" dur="500"/>
                                        <p:tgtEl>
                                          <p:spTgt spid="15">
                                            <p:txEl>
                                              <p:pRg st="1" end="1"/>
                                            </p:txEl>
                                          </p:spTgt>
                                        </p:tgtEl>
                                      </p:cBhvr>
                                    </p:animEffec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dissolve">
                                      <p:cBhvr>
                                        <p:cTn id="34" dur="500"/>
                                        <p:tgtEl>
                                          <p:spTgt spid="11">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dissolve">
                                      <p:cBhvr>
                                        <p:cTn id="39" dur="500"/>
                                        <p:tgtEl>
                                          <p:spTgt spid="18">
                                            <p:txEl>
                                              <p:pRg st="0" end="0"/>
                                            </p:txEl>
                                          </p:spTgt>
                                        </p:tgtEl>
                                      </p:cBhvr>
                                    </p:animEffect>
                                  </p:childTnLst>
                                </p:cTn>
                              </p:par>
                            </p:childTnLst>
                          </p:cTn>
                        </p:par>
                        <p:par>
                          <p:cTn id="40" fill="hold" nodeType="afterGroup">
                            <p:stCondLst>
                              <p:cond delay="500"/>
                            </p:stCondLst>
                            <p:childTnLst>
                              <p:par>
                                <p:cTn id="41" presetID="9"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dissolve">
                                      <p:cBhvr>
                                        <p:cTn id="43" dur="500"/>
                                        <p:tgtEl>
                                          <p:spTgt spid="1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dissolve">
                                      <p:cBhvr>
                                        <p:cTn id="48" dur="500"/>
                                        <p:tgtEl>
                                          <p:spTgt spid="20">
                                            <p:txEl>
                                              <p:pRg st="0" end="0"/>
                                            </p:txEl>
                                          </p:spTgt>
                                        </p:tgtEl>
                                      </p:cBhvr>
                                    </p:animEffect>
                                  </p:childTnLst>
                                </p:cTn>
                              </p:par>
                            </p:childTnLst>
                          </p:cTn>
                        </p:par>
                        <p:par>
                          <p:cTn id="49" fill="hold" nodeType="afterGroup">
                            <p:stCondLst>
                              <p:cond delay="500"/>
                            </p:stCondLst>
                            <p:childTnLst>
                              <p:par>
                                <p:cTn id="50" presetID="9"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1" grpId="0" build="p"/>
      <p:bldP spid="14" grpId="0" build="p"/>
      <p:bldP spid="18" grpId="0" build="p"/>
      <p:bldP spid="2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56995B3-4999-4222-836B-F650000E9239}"/>
              </a:ext>
            </a:extLst>
          </p:cNvPr>
          <p:cNvSpPr/>
          <p:nvPr/>
        </p:nvSpPr>
        <p:spPr bwMode="auto">
          <a:xfrm>
            <a:off x="228600" y="2952750"/>
            <a:ext cx="8686800" cy="1223963"/>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34822" name="矩形 34821"/>
          <p:cNvSpPr>
            <a:spLocks noChangeArrowheads="1"/>
          </p:cNvSpPr>
          <p:nvPr/>
        </p:nvSpPr>
        <p:spPr bwMode="auto">
          <a:xfrm>
            <a:off x="152400" y="2319338"/>
            <a:ext cx="7924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solidFill>
                  <a:srgbClr val="800000"/>
                </a:solidFill>
                <a:latin typeface="微软雅黑" panose="020B0503020204020204" pitchFamily="34" charset="-122"/>
              </a:rPr>
              <a:t>方法一 </a:t>
            </a:r>
            <a:r>
              <a:rPr lang="zh-CN" altLang="en-US" sz="2400">
                <a:latin typeface="微软雅黑" panose="020B0503020204020204" pitchFamily="34" charset="-122"/>
              </a:rPr>
              <a:t>：</a:t>
            </a:r>
            <a:r>
              <a:rPr lang="en-US" altLang="zh-CN" sz="2400">
                <a:latin typeface="微软雅黑" panose="020B0503020204020204" pitchFamily="34" charset="-122"/>
              </a:rPr>
              <a:t> </a:t>
            </a:r>
            <a:r>
              <a:rPr lang="zh-CN" altLang="en-US" sz="2400">
                <a:latin typeface="微软雅黑" panose="020B0503020204020204" pitchFamily="34" charset="-122"/>
              </a:rPr>
              <a:t>求解在外加势场 </a:t>
            </a:r>
            <a:r>
              <a:rPr lang="en-US" altLang="zh-CN" sz="2400" i="1">
                <a:latin typeface="微软雅黑" panose="020B0503020204020204" pitchFamily="34" charset="-122"/>
              </a:rPr>
              <a:t>U </a:t>
            </a:r>
            <a:r>
              <a:rPr lang="zh-CN" altLang="en-US" sz="2400">
                <a:latin typeface="微软雅黑" panose="020B0503020204020204" pitchFamily="34" charset="-122"/>
              </a:rPr>
              <a:t>时电子的薛定谔方程</a:t>
            </a:r>
          </a:p>
        </p:txBody>
      </p:sp>
      <p:graphicFrame>
        <p:nvGraphicFramePr>
          <p:cNvPr id="34823" name="对象 34822"/>
          <p:cNvGraphicFramePr>
            <a:graphicFrameLocks/>
          </p:cNvGraphicFramePr>
          <p:nvPr/>
        </p:nvGraphicFramePr>
        <p:xfrm>
          <a:off x="1774825" y="2952750"/>
          <a:ext cx="5029200" cy="1128713"/>
        </p:xfrm>
        <a:graphic>
          <a:graphicData uri="http://schemas.openxmlformats.org/presentationml/2006/ole">
            <mc:AlternateContent xmlns:mc="http://schemas.openxmlformats.org/markup-compatibility/2006">
              <mc:Choice xmlns:v="urn:schemas-microsoft-com:vml" Requires="v">
                <p:oleObj spid="_x0000_s22536" r:id="rId3" imgW="1805950" imgH="350372" progId="Equation.3">
                  <p:embed/>
                </p:oleObj>
              </mc:Choice>
              <mc:Fallback>
                <p:oleObj r:id="rId3" imgW="1805950" imgH="350372" progId="Equation.3">
                  <p:embed/>
                  <p:pic>
                    <p:nvPicPr>
                      <p:cNvPr id="0" name="对象 34822"/>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774825" y="2952750"/>
                        <a:ext cx="50292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4824" name="矩形 34823"/>
          <p:cNvSpPr>
            <a:spLocks noChangeArrowheads="1"/>
          </p:cNvSpPr>
          <p:nvPr/>
        </p:nvSpPr>
        <p:spPr bwMode="auto">
          <a:xfrm>
            <a:off x="1435100" y="974725"/>
            <a:ext cx="61610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讨论均匀电磁场中晶体中电磁输运问题</a:t>
            </a:r>
          </a:p>
        </p:txBody>
      </p:sp>
      <p:sp>
        <p:nvSpPr>
          <p:cNvPr id="34825" name="矩形 34824"/>
          <p:cNvSpPr>
            <a:spLocks noChangeArrowheads="1"/>
          </p:cNvSpPr>
          <p:nvPr/>
        </p:nvSpPr>
        <p:spPr bwMode="auto">
          <a:xfrm>
            <a:off x="152400" y="4321175"/>
            <a:ext cx="86868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Tx/>
              <a:buNone/>
            </a:pPr>
            <a:r>
              <a:rPr lang="zh-CN" altLang="en-US" sz="2400">
                <a:solidFill>
                  <a:srgbClr val="800000"/>
                </a:solidFill>
                <a:latin typeface="微软雅黑" panose="020B0503020204020204" pitchFamily="34" charset="-122"/>
              </a:rPr>
              <a:t>方法二 </a:t>
            </a:r>
            <a:r>
              <a:rPr lang="zh-CN" altLang="en-US" sz="2400">
                <a:latin typeface="微软雅黑" panose="020B0503020204020204" pitchFamily="34" charset="-122"/>
              </a:rPr>
              <a:t>：</a:t>
            </a:r>
            <a:r>
              <a:rPr lang="en-US" altLang="zh-CN" sz="2400">
                <a:latin typeface="微软雅黑" panose="020B0503020204020204" pitchFamily="34" charset="-122"/>
              </a:rPr>
              <a:t> </a:t>
            </a:r>
            <a:r>
              <a:rPr lang="zh-CN" altLang="en-US" sz="2400">
                <a:latin typeface="微软雅黑" panose="020B0503020204020204" pitchFamily="34" charset="-122"/>
              </a:rPr>
              <a:t>满足一定条件下，将电子的运动近似当作经典粒子的运动来处理</a:t>
            </a:r>
          </a:p>
        </p:txBody>
      </p:sp>
      <p:sp>
        <p:nvSpPr>
          <p:cNvPr id="22535" name="矩形 6"/>
          <p:cNvSpPr>
            <a:spLocks noChangeArrowheads="1"/>
          </p:cNvSpPr>
          <p:nvPr/>
        </p:nvSpPr>
        <p:spPr bwMode="auto">
          <a:xfrm>
            <a:off x="228600" y="1628775"/>
            <a:ext cx="8686800" cy="4103688"/>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822">
                                            <p:txEl>
                                              <p:pRg st="0" end="0"/>
                                            </p:txEl>
                                          </p:spTgt>
                                        </p:tgtEl>
                                        <p:attrNameLst>
                                          <p:attrName>style.visibility</p:attrName>
                                        </p:attrNameLst>
                                      </p:cBhvr>
                                      <p:to>
                                        <p:strVal val="visible"/>
                                      </p:to>
                                    </p:set>
                                    <p:animEffect transition="in" filter="dissolve">
                                      <p:cBhvr>
                                        <p:cTn id="7" dur="500"/>
                                        <p:tgtEl>
                                          <p:spTgt spid="34822">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4823"/>
                                        </p:tgtEl>
                                        <p:attrNameLst>
                                          <p:attrName>style.visibility</p:attrName>
                                        </p:attrNameLst>
                                      </p:cBhvr>
                                      <p:to>
                                        <p:strVal val="visible"/>
                                      </p:to>
                                    </p:set>
                                    <p:animEffect transition="in" filter="dissolve">
                                      <p:cBhvr>
                                        <p:cTn id="11" dur="500"/>
                                        <p:tgtEl>
                                          <p:spTgt spid="3482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4825"/>
                                        </p:tgtEl>
                                        <p:attrNameLst>
                                          <p:attrName>style.visibility</p:attrName>
                                        </p:attrNameLst>
                                      </p:cBhvr>
                                      <p:to>
                                        <p:strVal val="visible"/>
                                      </p:to>
                                    </p:set>
                                    <p:animEffect transition="in" filter="dissolve">
                                      <p:cBhvr>
                                        <p:cTn id="16" dur="500"/>
                                        <p:tgtEl>
                                          <p:spTgt spid="34825"/>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34824">
                                            <p:txEl>
                                              <p:pRg st="0" end="0"/>
                                            </p:txEl>
                                          </p:spTgt>
                                        </p:tgtEl>
                                        <p:attrNameLst>
                                          <p:attrName>style.visibility</p:attrName>
                                        </p:attrNameLst>
                                      </p:cBhvr>
                                      <p:to>
                                        <p:strVal val="visible"/>
                                      </p:to>
                                    </p:set>
                                    <p:animEffect transition="in" filter="dissolve">
                                      <p:cBhvr>
                                        <p:cTn id="20" dur="500"/>
                                        <p:tgtEl>
                                          <p:spTgt spid="348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build="p" advAuto="0"/>
      <p:bldP spid="34824" grpId="0" build="p" advAuto="0"/>
      <p:bldP spid="348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27" name="组合 25626"/>
          <p:cNvGrpSpPr>
            <a:grpSpLocks/>
          </p:cNvGrpSpPr>
          <p:nvPr/>
        </p:nvGrpSpPr>
        <p:grpSpPr bwMode="auto">
          <a:xfrm>
            <a:off x="293688" y="2781300"/>
            <a:ext cx="4419600" cy="606425"/>
            <a:chOff x="0" y="1680"/>
            <a:chExt cx="2784" cy="382"/>
          </a:xfrm>
        </p:grpSpPr>
        <p:graphicFrame>
          <p:nvGraphicFramePr>
            <p:cNvPr id="40971" name="对象 25609"/>
            <p:cNvGraphicFramePr>
              <a:graphicFrameLocks/>
            </p:cNvGraphicFramePr>
            <p:nvPr/>
          </p:nvGraphicFramePr>
          <p:xfrm>
            <a:off x="2208" y="1680"/>
            <a:ext cx="359" cy="335"/>
          </p:xfrm>
          <a:graphic>
            <a:graphicData uri="http://schemas.openxmlformats.org/presentationml/2006/ole">
              <mc:AlternateContent xmlns:mc="http://schemas.openxmlformats.org/markup-compatibility/2006">
                <mc:Choice xmlns:v="urn:schemas-microsoft-com:vml" Requires="v">
                  <p:oleObj spid="_x0000_s40973" r:id="rId3" imgW="215713" imgH="203024" progId="Equation.3">
                    <p:embed/>
                  </p:oleObj>
                </mc:Choice>
                <mc:Fallback>
                  <p:oleObj r:id="rId3" imgW="215713" imgH="203024" progId="Equation.3">
                    <p:embed/>
                    <p:pic>
                      <p:nvPicPr>
                        <p:cNvPr id="0" name="对象 25609"/>
                        <p:cNvPicPr>
                          <a:picLocks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2208" y="1680"/>
                          <a:ext cx="359"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0972" name="矩形 25610"/>
            <p:cNvSpPr>
              <a:spLocks noChangeArrowheads="1"/>
            </p:cNvSpPr>
            <p:nvPr/>
          </p:nvSpPr>
          <p:spPr bwMode="auto">
            <a:xfrm>
              <a:off x="0" y="1772"/>
              <a:ext cx="278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晶体中电子的动量形式</a:t>
              </a:r>
            </a:p>
          </p:txBody>
        </p:sp>
      </p:grpSp>
      <p:sp>
        <p:nvSpPr>
          <p:cNvPr id="25613" name="矩形 25612"/>
          <p:cNvSpPr>
            <a:spLocks noChangeArrowheads="1"/>
          </p:cNvSpPr>
          <p:nvPr/>
        </p:nvSpPr>
        <p:spPr bwMode="auto">
          <a:xfrm>
            <a:off x="369888" y="1125538"/>
            <a:ext cx="441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 typeface="Wingdings" panose="05000000000000000000" pitchFamily="2" charset="2"/>
              <a:buChar char="Ø"/>
            </a:pPr>
            <a:r>
              <a:rPr lang="zh-CN" altLang="en-US" sz="2400">
                <a:solidFill>
                  <a:srgbClr val="800000"/>
                </a:solidFill>
                <a:latin typeface="微软雅黑" panose="020B0503020204020204" pitchFamily="34" charset="-122"/>
              </a:rPr>
              <a:t>晶体中电子的动量</a:t>
            </a:r>
          </a:p>
        </p:txBody>
      </p:sp>
      <p:sp>
        <p:nvSpPr>
          <p:cNvPr id="40964" name="矩形 25613"/>
          <p:cNvSpPr>
            <a:spLocks noChangeArrowheads="1"/>
          </p:cNvSpPr>
          <p:nvPr/>
        </p:nvSpPr>
        <p:spPr bwMode="auto">
          <a:xfrm>
            <a:off x="293688" y="3603625"/>
            <a:ext cx="9144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 typeface="Wingdings" panose="05000000000000000000" pitchFamily="2" charset="2"/>
              <a:buChar char="Ø"/>
            </a:pPr>
            <a:r>
              <a:rPr lang="zh-CN" altLang="en-US" sz="2400">
                <a:latin typeface="微软雅黑" panose="020B0503020204020204" pitchFamily="34" charset="-122"/>
              </a:rPr>
              <a:t>布洛赫波不是动量的本征态，       不是动量算符的本征值</a:t>
            </a:r>
          </a:p>
        </p:txBody>
      </p:sp>
      <p:sp>
        <p:nvSpPr>
          <p:cNvPr id="40965" name="矩形 25618"/>
          <p:cNvSpPr>
            <a:spLocks noChangeArrowheads="1"/>
          </p:cNvSpPr>
          <p:nvPr/>
        </p:nvSpPr>
        <p:spPr bwMode="auto">
          <a:xfrm>
            <a:off x="5360988" y="4313238"/>
            <a:ext cx="32400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赝动量 </a:t>
            </a:r>
            <a:r>
              <a:rPr lang="en-US" altLang="zh-CN" sz="2400">
                <a:latin typeface="微软雅黑" panose="020B0503020204020204" pitchFamily="34" charset="-122"/>
              </a:rPr>
              <a:t>—— </a:t>
            </a:r>
            <a:r>
              <a:rPr lang="zh-CN" altLang="en-US" sz="2400">
                <a:latin typeface="微软雅黑" panose="020B0503020204020204" pitchFamily="34" charset="-122"/>
              </a:rPr>
              <a:t>准动量</a:t>
            </a:r>
          </a:p>
        </p:txBody>
      </p:sp>
      <p:sp>
        <p:nvSpPr>
          <p:cNvPr id="25624" name="矩形 25623"/>
          <p:cNvSpPr>
            <a:spLocks noChangeArrowheads="1"/>
          </p:cNvSpPr>
          <p:nvPr/>
        </p:nvSpPr>
        <p:spPr bwMode="auto">
          <a:xfrm>
            <a:off x="293688" y="5262563"/>
            <a:ext cx="83820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10000"/>
              </a:lnSpc>
              <a:spcBef>
                <a:spcPct val="0"/>
              </a:spcBef>
              <a:buFont typeface="Wingdings" panose="05000000000000000000" pitchFamily="2" charset="2"/>
              <a:buChar char="Ø"/>
            </a:pPr>
            <a:r>
              <a:rPr lang="zh-CN" altLang="en-US" sz="2400">
                <a:latin typeface="微软雅黑" panose="020B0503020204020204" pitchFamily="34" charset="-122"/>
              </a:rPr>
              <a:t>在处理晶体中电子的输运问题，引入电子的有效质量和赝动量对于处理问题会带来很大方便</a:t>
            </a:r>
          </a:p>
        </p:txBody>
      </p:sp>
      <p:graphicFrame>
        <p:nvGraphicFramePr>
          <p:cNvPr id="25626" name="对象 25625"/>
          <p:cNvGraphicFramePr>
            <a:graphicFrameLocks/>
          </p:cNvGraphicFramePr>
          <p:nvPr/>
        </p:nvGraphicFramePr>
        <p:xfrm>
          <a:off x="1931988" y="1677988"/>
          <a:ext cx="3124200" cy="1076325"/>
        </p:xfrm>
        <a:graphic>
          <a:graphicData uri="http://schemas.openxmlformats.org/presentationml/2006/ole">
            <mc:AlternateContent xmlns:mc="http://schemas.openxmlformats.org/markup-compatibility/2006">
              <mc:Choice xmlns:v="urn:schemas-microsoft-com:vml" Requires="v">
                <p:oleObj spid="_x0000_s40974" r:id="rId5" imgW="1150495" imgH="350372" progId="Equation.DSMT4">
                  <p:embed/>
                </p:oleObj>
              </mc:Choice>
              <mc:Fallback>
                <p:oleObj r:id="rId5" imgW="1150495" imgH="350372" progId="Equation.DSMT4">
                  <p:embed/>
                  <p:pic>
                    <p:nvPicPr>
                      <p:cNvPr id="0" name="对象 25625"/>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931988" y="1677988"/>
                        <a:ext cx="31242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968" name="对象 1"/>
          <p:cNvGraphicFramePr>
            <a:graphicFrameLocks noChangeAspect="1"/>
          </p:cNvGraphicFramePr>
          <p:nvPr/>
        </p:nvGraphicFramePr>
        <p:xfrm>
          <a:off x="4865688" y="3657600"/>
          <a:ext cx="381000" cy="342900"/>
        </p:xfrm>
        <a:graphic>
          <a:graphicData uri="http://schemas.openxmlformats.org/presentationml/2006/ole">
            <mc:AlternateContent xmlns:mc="http://schemas.openxmlformats.org/markup-compatibility/2006">
              <mc:Choice xmlns:v="urn:schemas-microsoft-com:vml" Requires="v">
                <p:oleObj spid="_x0000_s40975" name="公式" r:id="rId7" imgW="380835" imgH="342751" progId="Equation.3">
                  <p:embed/>
                </p:oleObj>
              </mc:Choice>
              <mc:Fallback>
                <p:oleObj name="公式" r:id="rId7" imgW="380835" imgH="342751" progId="Equation.3">
                  <p:embed/>
                  <p:pic>
                    <p:nvPicPr>
                      <p:cNvPr id="0" name="对象 1"/>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865688" y="3657600"/>
                        <a:ext cx="381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9" name="对象 16"/>
          <p:cNvGraphicFramePr>
            <a:graphicFrameLocks noChangeAspect="1"/>
          </p:cNvGraphicFramePr>
          <p:nvPr/>
        </p:nvGraphicFramePr>
        <p:xfrm>
          <a:off x="4878388" y="4346575"/>
          <a:ext cx="381000" cy="342900"/>
        </p:xfrm>
        <a:graphic>
          <a:graphicData uri="http://schemas.openxmlformats.org/presentationml/2006/ole">
            <mc:AlternateContent xmlns:mc="http://schemas.openxmlformats.org/markup-compatibility/2006">
              <mc:Choice xmlns:v="urn:schemas-microsoft-com:vml" Requires="v">
                <p:oleObj spid="_x0000_s40976" name="公式" r:id="rId9" imgW="380835" imgH="342751" progId="Equation.3">
                  <p:embed/>
                </p:oleObj>
              </mc:Choice>
              <mc:Fallback>
                <p:oleObj name="公式" r:id="rId9" imgW="380835" imgH="342751" progId="Equation.3">
                  <p:embed/>
                  <p:pic>
                    <p:nvPicPr>
                      <p:cNvPr id="0" name="对象 16"/>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878388" y="4346575"/>
                        <a:ext cx="381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0" name="矩形 17"/>
          <p:cNvSpPr>
            <a:spLocks noChangeAspect="1" noChangeArrowheads="1"/>
          </p:cNvSpPr>
          <p:nvPr/>
        </p:nvSpPr>
        <p:spPr bwMode="auto">
          <a:xfrm>
            <a:off x="228600" y="981075"/>
            <a:ext cx="8686800" cy="5543550"/>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613">
                                            <p:txEl>
                                              <p:pRg st="0" end="0"/>
                                            </p:txEl>
                                          </p:spTgt>
                                        </p:tgtEl>
                                        <p:attrNameLst>
                                          <p:attrName>style.visibility</p:attrName>
                                        </p:attrNameLst>
                                      </p:cBhvr>
                                      <p:to>
                                        <p:strVal val="visible"/>
                                      </p:to>
                                    </p:set>
                                    <p:animEffect transition="in" filter="dissolve">
                                      <p:cBhvr>
                                        <p:cTn id="7" dur="500"/>
                                        <p:tgtEl>
                                          <p:spTgt spid="25613">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5626"/>
                                        </p:tgtEl>
                                        <p:attrNameLst>
                                          <p:attrName>style.visibility</p:attrName>
                                        </p:attrNameLst>
                                      </p:cBhvr>
                                      <p:to>
                                        <p:strVal val="visible"/>
                                      </p:to>
                                    </p:set>
                                    <p:animEffect transition="in" filter="dissolve">
                                      <p:cBhvr>
                                        <p:cTn id="11" dur="500"/>
                                        <p:tgtEl>
                                          <p:spTgt spid="2562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5627"/>
                                        </p:tgtEl>
                                        <p:attrNameLst>
                                          <p:attrName>style.visibility</p:attrName>
                                        </p:attrNameLst>
                                      </p:cBhvr>
                                      <p:to>
                                        <p:strVal val="visible"/>
                                      </p:to>
                                    </p:set>
                                    <p:animEffect transition="in" filter="dissolve">
                                      <p:cBhvr>
                                        <p:cTn id="16" dur="500"/>
                                        <p:tgtEl>
                                          <p:spTgt spid="25627"/>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5624"/>
                                        </p:tgtEl>
                                        <p:attrNameLst>
                                          <p:attrName>style.visibility</p:attrName>
                                        </p:attrNameLst>
                                      </p:cBhvr>
                                      <p:to>
                                        <p:strVal val="visible"/>
                                      </p:to>
                                    </p:set>
                                    <p:animEffect transition="in" filter="dissolve">
                                      <p:cBhvr>
                                        <p:cTn id="20" dur="500"/>
                                        <p:tgtEl>
                                          <p:spTgt spid="25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3" grpId="0" build="p" advAuto="0"/>
      <p:bldP spid="256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6A6754C-4600-4701-905F-844A54B91E72}"/>
              </a:ext>
            </a:extLst>
          </p:cNvPr>
          <p:cNvSpPr/>
          <p:nvPr/>
        </p:nvSpPr>
        <p:spPr bwMode="auto">
          <a:xfrm>
            <a:off x="5580063" y="3284538"/>
            <a:ext cx="3313112" cy="1152525"/>
          </a:xfrm>
          <a:prstGeom prst="rect">
            <a:avLst/>
          </a:prstGeom>
          <a:solidFill>
            <a:schemeClr val="tx2">
              <a:lumMod val="20000"/>
              <a:lumOff val="80000"/>
            </a:schemeClr>
          </a:solidFill>
          <a:ln w="19050" cap="flat" cmpd="sng" algn="ctr">
            <a:noFill/>
            <a:prstDash val="dash"/>
            <a:round/>
            <a:headEnd type="none" w="med" len="med"/>
            <a:tailEnd type="triangle" w="med" len="med"/>
          </a:ln>
        </p:spPr>
        <p:txBody>
          <a:bodyPr wrap="none" anchor="ctr"/>
          <a:lstStyle/>
          <a:p>
            <a:pPr algn="ctr" eaLnBrk="1" hangingPunct="1">
              <a:defRPr/>
            </a:pPr>
            <a:endParaRPr lang="zh-CN" altLang="en-US"/>
          </a:p>
        </p:txBody>
      </p:sp>
      <p:sp>
        <p:nvSpPr>
          <p:cNvPr id="3" name="矩形 2">
            <a:extLst>
              <a:ext uri="{FF2B5EF4-FFF2-40B4-BE49-F238E27FC236}">
                <a16:creationId xmlns:a16="http://schemas.microsoft.com/office/drawing/2014/main" id="{F6B40314-6AB6-4585-A043-DC3C8F9D89A9}"/>
              </a:ext>
            </a:extLst>
          </p:cNvPr>
          <p:cNvSpPr/>
          <p:nvPr/>
        </p:nvSpPr>
        <p:spPr bwMode="auto">
          <a:xfrm>
            <a:off x="2339975" y="2420938"/>
            <a:ext cx="4752975" cy="792162"/>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2050" name="矩形 2049"/>
          <p:cNvSpPr>
            <a:spLocks noChangeArrowheads="1"/>
          </p:cNvSpPr>
          <p:nvPr/>
        </p:nvSpPr>
        <p:spPr bwMode="auto">
          <a:xfrm>
            <a:off x="107950" y="981075"/>
            <a:ext cx="8534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800">
                <a:latin typeface="微软雅黑" panose="020B0503020204020204" pitchFamily="34" charset="-122"/>
              </a:rPr>
              <a:t>§</a:t>
            </a:r>
            <a:r>
              <a:rPr lang="en-US" altLang="zh-CN" sz="2800">
                <a:latin typeface="微软雅黑" panose="020B0503020204020204" pitchFamily="34" charset="-122"/>
              </a:rPr>
              <a:t>5.2 </a:t>
            </a:r>
            <a:r>
              <a:rPr lang="zh-CN" altLang="en-US" sz="2800">
                <a:latin typeface="微软雅黑" panose="020B0503020204020204" pitchFamily="34" charset="-122"/>
              </a:rPr>
              <a:t>恒定电场作用下电子的运动 </a:t>
            </a:r>
          </a:p>
        </p:txBody>
      </p:sp>
      <p:sp>
        <p:nvSpPr>
          <p:cNvPr id="2056" name="矩形 2055"/>
          <p:cNvSpPr>
            <a:spLocks noChangeArrowheads="1"/>
          </p:cNvSpPr>
          <p:nvPr/>
        </p:nvSpPr>
        <p:spPr bwMode="auto">
          <a:xfrm>
            <a:off x="396875" y="1816100"/>
            <a:ext cx="8496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一维紧束缚近似下，电子在恒定电场作用下的运动规律</a:t>
            </a:r>
          </a:p>
        </p:txBody>
      </p:sp>
      <p:graphicFrame>
        <p:nvGraphicFramePr>
          <p:cNvPr id="2055" name="对象 2054"/>
          <p:cNvGraphicFramePr>
            <a:graphicFrameLocks/>
          </p:cNvGraphicFramePr>
          <p:nvPr/>
        </p:nvGraphicFramePr>
        <p:xfrm>
          <a:off x="2468563" y="2492375"/>
          <a:ext cx="4419600" cy="619125"/>
        </p:xfrm>
        <a:graphic>
          <a:graphicData uri="http://schemas.openxmlformats.org/presentationml/2006/ole">
            <mc:AlternateContent xmlns:mc="http://schemas.openxmlformats.org/markup-compatibility/2006">
              <mc:Choice xmlns:v="urn:schemas-microsoft-com:vml" Requires="v">
                <p:oleObj spid="_x0000_s41999" r:id="rId3" imgW="1676515" imgH="175340" progId="Equation.3">
                  <p:embed/>
                </p:oleObj>
              </mc:Choice>
              <mc:Fallback>
                <p:oleObj r:id="rId3" imgW="1676515" imgH="175340" progId="Equation.3">
                  <p:embed/>
                  <p:pic>
                    <p:nvPicPr>
                      <p:cNvPr id="0" name="对象 2054"/>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468563" y="2492375"/>
                        <a:ext cx="44196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4" name="对象 2053"/>
          <p:cNvGraphicFramePr>
            <a:graphicFrameLocks/>
          </p:cNvGraphicFramePr>
          <p:nvPr/>
        </p:nvGraphicFramePr>
        <p:xfrm>
          <a:off x="2530475" y="3357563"/>
          <a:ext cx="2425700" cy="987425"/>
        </p:xfrm>
        <a:graphic>
          <a:graphicData uri="http://schemas.openxmlformats.org/presentationml/2006/ole">
            <mc:AlternateContent xmlns:mc="http://schemas.openxmlformats.org/markup-compatibility/2006">
              <mc:Choice xmlns:v="urn:schemas-microsoft-com:vml" Requires="v">
                <p:oleObj spid="_x0000_s42000" r:id="rId5" imgW="977476" imgH="393529" progId="Equation.3">
                  <p:embed/>
                </p:oleObj>
              </mc:Choice>
              <mc:Fallback>
                <p:oleObj r:id="rId5" imgW="977476" imgH="393529" progId="Equation.3">
                  <p:embed/>
                  <p:pic>
                    <p:nvPicPr>
                      <p:cNvPr id="0" name="对象 2053"/>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30475" y="3357563"/>
                        <a:ext cx="24257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3" name="对象 2052"/>
          <p:cNvGraphicFramePr>
            <a:graphicFrameLocks/>
          </p:cNvGraphicFramePr>
          <p:nvPr/>
        </p:nvGraphicFramePr>
        <p:xfrm>
          <a:off x="5757863" y="3357563"/>
          <a:ext cx="2844800" cy="987425"/>
        </p:xfrm>
        <a:graphic>
          <a:graphicData uri="http://schemas.openxmlformats.org/presentationml/2006/ole">
            <mc:AlternateContent xmlns:mc="http://schemas.openxmlformats.org/markup-compatibility/2006">
              <mc:Choice xmlns:v="urn:schemas-microsoft-com:vml" Requires="v">
                <p:oleObj spid="_x0000_s42001" r:id="rId7" imgW="1074430" imgH="327649" progId="Equation.3">
                  <p:embed/>
                </p:oleObj>
              </mc:Choice>
              <mc:Fallback>
                <p:oleObj r:id="rId7" imgW="1074430" imgH="327649" progId="Equation.3">
                  <p:embed/>
                  <p:pic>
                    <p:nvPicPr>
                      <p:cNvPr id="0" name="对象 2052"/>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757863" y="3357563"/>
                        <a:ext cx="28448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2" name="对象 2051"/>
          <p:cNvGraphicFramePr>
            <a:graphicFrameLocks/>
          </p:cNvGraphicFramePr>
          <p:nvPr/>
        </p:nvGraphicFramePr>
        <p:xfrm>
          <a:off x="2530475" y="4437063"/>
          <a:ext cx="2814638" cy="1044575"/>
        </p:xfrm>
        <a:graphic>
          <a:graphicData uri="http://schemas.openxmlformats.org/presentationml/2006/ole">
            <mc:AlternateContent xmlns:mc="http://schemas.openxmlformats.org/markup-compatibility/2006">
              <mc:Choice xmlns:v="urn:schemas-microsoft-com:vml" Requires="v">
                <p:oleObj spid="_x0000_s42002" r:id="rId9" imgW="1129810" imgH="418918" progId="Equation.3">
                  <p:embed/>
                </p:oleObj>
              </mc:Choice>
              <mc:Fallback>
                <p:oleObj r:id="rId9" imgW="1129810" imgH="418918" progId="Equation.3">
                  <p:embed/>
                  <p:pic>
                    <p:nvPicPr>
                      <p:cNvPr id="0" name="对象 2051"/>
                      <p:cNvPicPr>
                        <a:picLocks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30475" y="4437063"/>
                        <a:ext cx="281463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1" name="对象 2050"/>
          <p:cNvGraphicFramePr>
            <a:graphicFrameLocks noChangeAspect="1"/>
          </p:cNvGraphicFramePr>
          <p:nvPr/>
        </p:nvGraphicFramePr>
        <p:xfrm>
          <a:off x="2530475" y="5656263"/>
          <a:ext cx="3721100" cy="539750"/>
        </p:xfrm>
        <a:graphic>
          <a:graphicData uri="http://schemas.openxmlformats.org/presentationml/2006/ole">
            <mc:AlternateContent xmlns:mc="http://schemas.openxmlformats.org/markup-compatibility/2006">
              <mc:Choice xmlns:v="urn:schemas-microsoft-com:vml" Requires="v">
                <p:oleObj spid="_x0000_s42003" r:id="rId11" imgW="1508741" imgH="159986" progId="Equation.3">
                  <p:embed/>
                </p:oleObj>
              </mc:Choice>
              <mc:Fallback>
                <p:oleObj r:id="rId11" imgW="1508741" imgH="159986" progId="Equation.3">
                  <p:embed/>
                  <p:pic>
                    <p:nvPicPr>
                      <p:cNvPr id="0" name="对象 2050"/>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30475" y="5656263"/>
                        <a:ext cx="37211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57" name="矩形 2056"/>
          <p:cNvSpPr>
            <a:spLocks noChangeArrowheads="1"/>
          </p:cNvSpPr>
          <p:nvPr/>
        </p:nvSpPr>
        <p:spPr bwMode="auto">
          <a:xfrm>
            <a:off x="396875" y="2516188"/>
            <a:ext cx="2209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电子的能量</a:t>
            </a:r>
          </a:p>
        </p:txBody>
      </p:sp>
      <p:sp>
        <p:nvSpPr>
          <p:cNvPr id="2058" name="矩形 2057"/>
          <p:cNvSpPr>
            <a:spLocks noChangeArrowheads="1"/>
          </p:cNvSpPr>
          <p:nvPr/>
        </p:nvSpPr>
        <p:spPr bwMode="auto">
          <a:xfrm>
            <a:off x="396875" y="3582988"/>
            <a:ext cx="2362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电子的速度</a:t>
            </a:r>
          </a:p>
        </p:txBody>
      </p:sp>
      <p:sp>
        <p:nvSpPr>
          <p:cNvPr id="2059" name="矩形 2058"/>
          <p:cNvSpPr>
            <a:spLocks noChangeArrowheads="1"/>
          </p:cNvSpPr>
          <p:nvPr/>
        </p:nvSpPr>
        <p:spPr bwMode="auto">
          <a:xfrm>
            <a:off x="701675" y="4741863"/>
            <a:ext cx="2133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有效质量</a:t>
            </a:r>
          </a:p>
        </p:txBody>
      </p:sp>
      <p:sp>
        <p:nvSpPr>
          <p:cNvPr id="41998" name="矩形 17"/>
          <p:cNvSpPr>
            <a:spLocks noChangeAspect="1" noChangeArrowheads="1"/>
          </p:cNvSpPr>
          <p:nvPr/>
        </p:nvSpPr>
        <p:spPr bwMode="auto">
          <a:xfrm>
            <a:off x="228600" y="1628775"/>
            <a:ext cx="8686800" cy="4895850"/>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50">
                                            <p:txEl>
                                              <p:pRg st="0" end="0"/>
                                            </p:txEl>
                                          </p:spTgt>
                                        </p:tgtEl>
                                        <p:attrNameLst>
                                          <p:attrName>style.visibility</p:attrName>
                                        </p:attrNameLst>
                                      </p:cBhvr>
                                      <p:to>
                                        <p:strVal val="visible"/>
                                      </p:to>
                                    </p:set>
                                    <p:animEffect transition="in" filter="dissolve">
                                      <p:cBhvr>
                                        <p:cTn id="7" dur="500"/>
                                        <p:tgtEl>
                                          <p:spTgt spid="2050">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56">
                                            <p:txEl>
                                              <p:pRg st="0" end="0"/>
                                            </p:txEl>
                                          </p:spTgt>
                                        </p:tgtEl>
                                        <p:attrNameLst>
                                          <p:attrName>style.visibility</p:attrName>
                                        </p:attrNameLst>
                                      </p:cBhvr>
                                      <p:to>
                                        <p:strVal val="visible"/>
                                      </p:to>
                                    </p:set>
                                    <p:animEffect transition="in" filter="dissolve">
                                      <p:cBhvr>
                                        <p:cTn id="11" dur="500"/>
                                        <p:tgtEl>
                                          <p:spTgt spid="2056">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57">
                                            <p:txEl>
                                              <p:pRg st="0" end="0"/>
                                            </p:txEl>
                                          </p:spTgt>
                                        </p:tgtEl>
                                        <p:attrNameLst>
                                          <p:attrName>style.visibility</p:attrName>
                                        </p:attrNameLst>
                                      </p:cBhvr>
                                      <p:to>
                                        <p:strVal val="visible"/>
                                      </p:to>
                                    </p:set>
                                    <p:animEffect transition="in" filter="dissolve">
                                      <p:cBhvr>
                                        <p:cTn id="16" dur="500"/>
                                        <p:tgtEl>
                                          <p:spTgt spid="2057">
                                            <p:txEl>
                                              <p:pRg st="0" end="0"/>
                                            </p:txEl>
                                          </p:spTgt>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2055"/>
                                        </p:tgtEl>
                                        <p:attrNameLst>
                                          <p:attrName>style.visibility</p:attrName>
                                        </p:attrNameLst>
                                      </p:cBhvr>
                                      <p:to>
                                        <p:strVal val="visible"/>
                                      </p:to>
                                    </p:set>
                                    <p:animEffect transition="in" filter="dissolve">
                                      <p:cBhvr>
                                        <p:cTn id="20" dur="500"/>
                                        <p:tgtEl>
                                          <p:spTgt spid="205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58">
                                            <p:txEl>
                                              <p:pRg st="0" end="0"/>
                                            </p:txEl>
                                          </p:spTgt>
                                        </p:tgtEl>
                                        <p:attrNameLst>
                                          <p:attrName>style.visibility</p:attrName>
                                        </p:attrNameLst>
                                      </p:cBhvr>
                                      <p:to>
                                        <p:strVal val="visible"/>
                                      </p:to>
                                    </p:set>
                                    <p:animEffect transition="in" filter="dissolve">
                                      <p:cBhvr>
                                        <p:cTn id="25" dur="500"/>
                                        <p:tgtEl>
                                          <p:spTgt spid="2058">
                                            <p:txEl>
                                              <p:pRg st="0" end="0"/>
                                            </p:txEl>
                                          </p:spTgt>
                                        </p:tgtEl>
                                      </p:cBhvr>
                                    </p:animEffec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2054"/>
                                        </p:tgtEl>
                                        <p:attrNameLst>
                                          <p:attrName>style.visibility</p:attrName>
                                        </p:attrNameLst>
                                      </p:cBhvr>
                                      <p:to>
                                        <p:strVal val="visible"/>
                                      </p:to>
                                    </p:set>
                                    <p:animEffect transition="in" filter="dissolve">
                                      <p:cBhvr>
                                        <p:cTn id="29" dur="500"/>
                                        <p:tgtEl>
                                          <p:spTgt spid="205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2053"/>
                                        </p:tgtEl>
                                        <p:attrNameLst>
                                          <p:attrName>style.visibility</p:attrName>
                                        </p:attrNameLst>
                                      </p:cBhvr>
                                      <p:to>
                                        <p:strVal val="visible"/>
                                      </p:to>
                                    </p:set>
                                    <p:animEffect transition="in" filter="dissolve">
                                      <p:cBhvr>
                                        <p:cTn id="34" dur="500"/>
                                        <p:tgtEl>
                                          <p:spTgt spid="205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59">
                                            <p:txEl>
                                              <p:pRg st="0" end="0"/>
                                            </p:txEl>
                                          </p:spTgt>
                                        </p:tgtEl>
                                        <p:attrNameLst>
                                          <p:attrName>style.visibility</p:attrName>
                                        </p:attrNameLst>
                                      </p:cBhvr>
                                      <p:to>
                                        <p:strVal val="visible"/>
                                      </p:to>
                                    </p:set>
                                    <p:animEffect transition="in" filter="dissolve">
                                      <p:cBhvr>
                                        <p:cTn id="39" dur="500"/>
                                        <p:tgtEl>
                                          <p:spTgt spid="2059">
                                            <p:txEl>
                                              <p:pRg st="0" end="0"/>
                                            </p:txEl>
                                          </p:spTgt>
                                        </p:tgtEl>
                                      </p:cBhvr>
                                    </p:animEffect>
                                  </p:childTnLst>
                                </p:cTn>
                              </p:par>
                            </p:childTnLst>
                          </p:cTn>
                        </p:par>
                        <p:par>
                          <p:cTn id="40" fill="hold" nodeType="afterGroup">
                            <p:stCondLst>
                              <p:cond delay="500"/>
                            </p:stCondLst>
                            <p:childTnLst>
                              <p:par>
                                <p:cTn id="41" presetID="9" presetClass="entr" presetSubtype="0" fill="hold" nodeType="after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dissolve">
                                      <p:cBhvr>
                                        <p:cTn id="43" dur="500"/>
                                        <p:tgtEl>
                                          <p:spTgt spid="205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2051"/>
                                        </p:tgtEl>
                                        <p:attrNameLst>
                                          <p:attrName>style.visibility</p:attrName>
                                        </p:attrNameLst>
                                      </p:cBhvr>
                                      <p:to>
                                        <p:strVal val="visible"/>
                                      </p:to>
                                    </p:set>
                                    <p:animEffect transition="in" filter="dissolve">
                                      <p:cBhvr>
                                        <p:cTn id="48"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build="p" advAuto="0"/>
      <p:bldP spid="2056" grpId="0" build="p" advAuto="0"/>
      <p:bldP spid="2057" grpId="0" build="p"/>
      <p:bldP spid="2058" grpId="0" build="p"/>
      <p:bldP spid="205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DD4C939-C145-48E7-BA46-3C390A7E93B8}"/>
              </a:ext>
            </a:extLst>
          </p:cNvPr>
          <p:cNvSpPr/>
          <p:nvPr/>
        </p:nvSpPr>
        <p:spPr bwMode="auto">
          <a:xfrm>
            <a:off x="3779838" y="1628775"/>
            <a:ext cx="5091112" cy="1552575"/>
          </a:xfrm>
          <a:prstGeom prst="rect">
            <a:avLst/>
          </a:prstGeom>
          <a:solidFill>
            <a:schemeClr val="tx2">
              <a:lumMod val="20000"/>
              <a:lumOff val="80000"/>
            </a:schemeClr>
          </a:solidFill>
          <a:ln w="19050" cap="flat" cmpd="sng" algn="ctr">
            <a:noFill/>
            <a:prstDash val="dash"/>
            <a:round/>
            <a:headEnd type="none" w="med" len="med"/>
            <a:tailEnd type="triangle" w="med" len="med"/>
          </a:ln>
        </p:spPr>
        <p:txBody>
          <a:bodyPr wrap="none" anchor="ctr"/>
          <a:lstStyle/>
          <a:p>
            <a:pPr algn="ctr" eaLnBrk="1" hangingPunct="1">
              <a:defRPr/>
            </a:pPr>
            <a:endParaRPr lang="zh-CN" altLang="en-US"/>
          </a:p>
        </p:txBody>
      </p:sp>
      <p:sp>
        <p:nvSpPr>
          <p:cNvPr id="4098" name="矩形 4097"/>
          <p:cNvSpPr>
            <a:spLocks noChangeArrowheads="1"/>
          </p:cNvSpPr>
          <p:nvPr/>
        </p:nvSpPr>
        <p:spPr bwMode="auto">
          <a:xfrm>
            <a:off x="228600" y="968375"/>
            <a:ext cx="8642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 typeface="Wingdings" panose="05000000000000000000" pitchFamily="2" charset="2"/>
              <a:buChar char="Ø"/>
            </a:pPr>
            <a:r>
              <a:rPr lang="zh-CN" altLang="en-US" sz="2400">
                <a:latin typeface="微软雅黑" panose="020B0503020204020204" pitchFamily="34" charset="-122"/>
              </a:rPr>
              <a:t>简约布里渊区能带、电子的速度和有效质量</a:t>
            </a:r>
          </a:p>
        </p:txBody>
      </p:sp>
      <p:sp>
        <p:nvSpPr>
          <p:cNvPr id="4100" name="矩形 4099"/>
          <p:cNvSpPr>
            <a:spLocks noChangeArrowheads="1"/>
          </p:cNvSpPr>
          <p:nvPr/>
        </p:nvSpPr>
        <p:spPr bwMode="auto">
          <a:xfrm>
            <a:off x="400050" y="1782763"/>
            <a:ext cx="2362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能带底部</a:t>
            </a:r>
            <a:endParaRPr lang="zh-CN" altLang="en-US" sz="2400">
              <a:latin typeface="微软雅黑" panose="020B0503020204020204" pitchFamily="34" charset="-122"/>
              <a:sym typeface="Symbol" panose="05050102010706020507" pitchFamily="18" charset="2"/>
            </a:endParaRPr>
          </a:p>
        </p:txBody>
      </p:sp>
      <p:graphicFrame>
        <p:nvGraphicFramePr>
          <p:cNvPr id="4103" name="对象 4102"/>
          <p:cNvGraphicFramePr>
            <a:graphicFrameLocks/>
          </p:cNvGraphicFramePr>
          <p:nvPr/>
        </p:nvGraphicFramePr>
        <p:xfrm>
          <a:off x="485775" y="2819400"/>
          <a:ext cx="2511425" cy="1133475"/>
        </p:xfrm>
        <a:graphic>
          <a:graphicData uri="http://schemas.openxmlformats.org/presentationml/2006/ole">
            <mc:AlternateContent xmlns:mc="http://schemas.openxmlformats.org/markup-compatibility/2006">
              <mc:Choice xmlns:v="urn:schemas-microsoft-com:vml" Requires="v">
                <p:oleObj spid="_x0000_s43024" r:id="rId3" imgW="1016000" imgH="457200" progId="Equation.3">
                  <p:embed/>
                </p:oleObj>
              </mc:Choice>
              <mc:Fallback>
                <p:oleObj r:id="rId3" imgW="1016000" imgH="457200" progId="Equation.3">
                  <p:embed/>
                  <p:pic>
                    <p:nvPicPr>
                      <p:cNvPr id="0" name="对象 4102"/>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85775" y="2819400"/>
                        <a:ext cx="25114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04" name="对象 4103"/>
          <p:cNvGraphicFramePr>
            <a:graphicFrameLocks/>
          </p:cNvGraphicFramePr>
          <p:nvPr/>
        </p:nvGraphicFramePr>
        <p:xfrm>
          <a:off x="546100" y="5184775"/>
          <a:ext cx="2738438" cy="1133475"/>
        </p:xfrm>
        <a:graphic>
          <a:graphicData uri="http://schemas.openxmlformats.org/presentationml/2006/ole">
            <mc:AlternateContent xmlns:mc="http://schemas.openxmlformats.org/markup-compatibility/2006">
              <mc:Choice xmlns:v="urn:schemas-microsoft-com:vml" Requires="v">
                <p:oleObj spid="_x0000_s43025" r:id="rId5" imgW="1104900" imgH="457200" progId="Equation.3">
                  <p:embed/>
                </p:oleObj>
              </mc:Choice>
              <mc:Fallback>
                <p:oleObj r:id="rId5" imgW="1104900" imgH="457200" progId="Equation.3">
                  <p:embed/>
                  <p:pic>
                    <p:nvPicPr>
                      <p:cNvPr id="0" name="对象 4103"/>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46100" y="5184775"/>
                        <a:ext cx="2738438"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08" name="矩形 4107"/>
          <p:cNvSpPr>
            <a:spLocks noChangeArrowheads="1"/>
          </p:cNvSpPr>
          <p:nvPr/>
        </p:nvSpPr>
        <p:spPr bwMode="auto">
          <a:xfrm>
            <a:off x="395288" y="4152900"/>
            <a:ext cx="2895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能带顶部</a:t>
            </a:r>
            <a:endParaRPr lang="zh-CN" altLang="en-US" sz="2400">
              <a:latin typeface="微软雅黑" panose="020B0503020204020204" pitchFamily="34" charset="-122"/>
              <a:sym typeface="Symbol" panose="05050102010706020507" pitchFamily="18" charset="2"/>
            </a:endParaRPr>
          </a:p>
        </p:txBody>
      </p:sp>
      <p:graphicFrame>
        <p:nvGraphicFramePr>
          <p:cNvPr id="4109" name="对象 4108"/>
          <p:cNvGraphicFramePr>
            <a:graphicFrameLocks/>
          </p:cNvGraphicFramePr>
          <p:nvPr/>
        </p:nvGraphicFramePr>
        <p:xfrm>
          <a:off x="485775" y="2406650"/>
          <a:ext cx="1268413" cy="485775"/>
        </p:xfrm>
        <a:graphic>
          <a:graphicData uri="http://schemas.openxmlformats.org/presentationml/2006/ole">
            <mc:AlternateContent xmlns:mc="http://schemas.openxmlformats.org/markup-compatibility/2006">
              <mc:Choice xmlns:v="urn:schemas-microsoft-com:vml" Requires="v">
                <p:oleObj spid="_x0000_s43026" r:id="rId7" imgW="532937" imgH="203024" progId="Equation.3">
                  <p:embed/>
                </p:oleObj>
              </mc:Choice>
              <mc:Fallback>
                <p:oleObj r:id="rId7" imgW="532937" imgH="203024" progId="Equation.3">
                  <p:embed/>
                  <p:pic>
                    <p:nvPicPr>
                      <p:cNvPr id="0" name="对象 4108"/>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85775" y="2406650"/>
                        <a:ext cx="126841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10" name="对象 4109"/>
          <p:cNvGraphicFramePr>
            <a:graphicFrameLocks/>
          </p:cNvGraphicFramePr>
          <p:nvPr/>
        </p:nvGraphicFramePr>
        <p:xfrm>
          <a:off x="517525" y="4800600"/>
          <a:ext cx="1338263" cy="512763"/>
        </p:xfrm>
        <a:graphic>
          <a:graphicData uri="http://schemas.openxmlformats.org/presentationml/2006/ole">
            <mc:AlternateContent xmlns:mc="http://schemas.openxmlformats.org/markup-compatibility/2006">
              <mc:Choice xmlns:v="urn:schemas-microsoft-com:vml" Requires="v">
                <p:oleObj spid="_x0000_s43027" r:id="rId9" imgW="532937" imgH="203024" progId="Equation.3">
                  <p:embed/>
                </p:oleObj>
              </mc:Choice>
              <mc:Fallback>
                <p:oleObj r:id="rId9" imgW="532937" imgH="203024" progId="Equation.3">
                  <p:embed/>
                  <p:pic>
                    <p:nvPicPr>
                      <p:cNvPr id="0" name="对象 4109"/>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17525" y="4800600"/>
                        <a:ext cx="1338263"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11" name="对象 4110"/>
          <p:cNvGraphicFramePr>
            <a:graphicFrameLocks/>
          </p:cNvGraphicFramePr>
          <p:nvPr/>
        </p:nvGraphicFramePr>
        <p:xfrm>
          <a:off x="5183188" y="1628775"/>
          <a:ext cx="2844800" cy="987425"/>
        </p:xfrm>
        <a:graphic>
          <a:graphicData uri="http://schemas.openxmlformats.org/presentationml/2006/ole">
            <mc:AlternateContent xmlns:mc="http://schemas.openxmlformats.org/markup-compatibility/2006">
              <mc:Choice xmlns:v="urn:schemas-microsoft-com:vml" Requires="v">
                <p:oleObj spid="_x0000_s43028" r:id="rId10" imgW="1074430" imgH="327649" progId="Equation.3">
                  <p:embed/>
                </p:oleObj>
              </mc:Choice>
              <mc:Fallback>
                <p:oleObj r:id="rId10" imgW="1074430" imgH="327649" progId="Equation.3">
                  <p:embed/>
                  <p:pic>
                    <p:nvPicPr>
                      <p:cNvPr id="0" name="对象 4110"/>
                      <p:cNvPicPr>
                        <a:picLocks noChangeArrowheads="1"/>
                      </p:cNvPicPr>
                      <p:nvPr/>
                    </p:nvPicPr>
                    <p:blipFill>
                      <a:blip r:embed="rId11">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183188" y="1628775"/>
                        <a:ext cx="28448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12" name="对象 4111"/>
          <p:cNvGraphicFramePr>
            <a:graphicFrameLocks/>
          </p:cNvGraphicFramePr>
          <p:nvPr/>
        </p:nvGraphicFramePr>
        <p:xfrm>
          <a:off x="4398963" y="2624138"/>
          <a:ext cx="3917950" cy="568325"/>
        </p:xfrm>
        <a:graphic>
          <a:graphicData uri="http://schemas.openxmlformats.org/presentationml/2006/ole">
            <mc:AlternateContent xmlns:mc="http://schemas.openxmlformats.org/markup-compatibility/2006">
              <mc:Choice xmlns:v="urn:schemas-microsoft-com:vml" Requires="v">
                <p:oleObj spid="_x0000_s43029" r:id="rId12" imgW="1508741" imgH="159986" progId="Equation.3">
                  <p:embed/>
                </p:oleObj>
              </mc:Choice>
              <mc:Fallback>
                <p:oleObj r:id="rId12" imgW="1508741" imgH="159986" progId="Equation.3">
                  <p:embed/>
                  <p:pic>
                    <p:nvPicPr>
                      <p:cNvPr id="0" name="对象 4111"/>
                      <p:cNvPicPr>
                        <a:picLocks noChangeArrowheads="1"/>
                      </p:cNvPicPr>
                      <p:nvPr/>
                    </p:nvPicPr>
                    <p:blipFill>
                      <a:blip r:embed="rId13">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398963" y="2624138"/>
                        <a:ext cx="39179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4117" name="图片 4116" descr="XCH005_00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79838" y="3181350"/>
            <a:ext cx="5091112"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18" name="对象 4117"/>
          <p:cNvGraphicFramePr>
            <a:graphicFrameLocks/>
          </p:cNvGraphicFramePr>
          <p:nvPr/>
        </p:nvGraphicFramePr>
        <p:xfrm>
          <a:off x="1897063" y="4149725"/>
          <a:ext cx="1603375" cy="441325"/>
        </p:xfrm>
        <a:graphic>
          <a:graphicData uri="http://schemas.openxmlformats.org/presentationml/2006/ole">
            <mc:AlternateContent xmlns:mc="http://schemas.openxmlformats.org/markup-compatibility/2006">
              <mc:Choice xmlns:v="urn:schemas-microsoft-com:vml" Requires="v">
                <p:oleObj spid="_x0000_s43030" r:id="rId15" imgW="646577" imgH="177492" progId="Equation.DSMT4">
                  <p:embed/>
                </p:oleObj>
              </mc:Choice>
              <mc:Fallback>
                <p:oleObj r:id="rId15" imgW="646577" imgH="177492" progId="Equation.DSMT4">
                  <p:embed/>
                  <p:pic>
                    <p:nvPicPr>
                      <p:cNvPr id="0" name="对象 4117"/>
                      <p:cNvPicPr>
                        <a:picLocks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897063" y="4149725"/>
                        <a:ext cx="16033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19" name="对象 4118"/>
          <p:cNvGraphicFramePr>
            <a:graphicFrameLocks/>
          </p:cNvGraphicFramePr>
          <p:nvPr/>
        </p:nvGraphicFramePr>
        <p:xfrm>
          <a:off x="1881188" y="1773238"/>
          <a:ext cx="881062" cy="441325"/>
        </p:xfrm>
        <a:graphic>
          <a:graphicData uri="http://schemas.openxmlformats.org/presentationml/2006/ole">
            <mc:AlternateContent xmlns:mc="http://schemas.openxmlformats.org/markup-compatibility/2006">
              <mc:Choice xmlns:v="urn:schemas-microsoft-com:vml" Requires="v">
                <p:oleObj spid="_x0000_s43031" r:id="rId17" imgW="354984" imgH="177492" progId="Equation.DSMT4">
                  <p:embed/>
                </p:oleObj>
              </mc:Choice>
              <mc:Fallback>
                <p:oleObj r:id="rId17" imgW="354984" imgH="177492" progId="Equation.DSMT4">
                  <p:embed/>
                  <p:pic>
                    <p:nvPicPr>
                      <p:cNvPr id="0" name="对象 4118"/>
                      <p:cNvPicPr>
                        <a:picLocks noChangeArrowheads="1"/>
                      </p:cNvPicPr>
                      <p:nvPr/>
                    </p:nvPicPr>
                    <p:blipFill>
                      <a:blip r:embed="rId1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881188" y="1773238"/>
                        <a:ext cx="8810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23" name="矩形 17"/>
          <p:cNvSpPr>
            <a:spLocks noChangeAspect="1" noChangeArrowheads="1"/>
          </p:cNvSpPr>
          <p:nvPr/>
        </p:nvSpPr>
        <p:spPr bwMode="auto">
          <a:xfrm>
            <a:off x="228600" y="1628775"/>
            <a:ext cx="8686800" cy="4895850"/>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dissolve">
                                      <p:cBhvr>
                                        <p:cTn id="7" dur="500"/>
                                        <p:tgtEl>
                                          <p:spTgt spid="4098">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111"/>
                                        </p:tgtEl>
                                        <p:attrNameLst>
                                          <p:attrName>style.visibility</p:attrName>
                                        </p:attrNameLst>
                                      </p:cBhvr>
                                      <p:to>
                                        <p:strVal val="visible"/>
                                      </p:to>
                                    </p:set>
                                    <p:animEffect transition="in" filter="dissolve">
                                      <p:cBhvr>
                                        <p:cTn id="11" dur="500"/>
                                        <p:tgtEl>
                                          <p:spTgt spid="4111"/>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4117"/>
                                        </p:tgtEl>
                                        <p:attrNameLst>
                                          <p:attrName>style.visibility</p:attrName>
                                        </p:attrNameLst>
                                      </p:cBhvr>
                                      <p:to>
                                        <p:strVal val="visible"/>
                                      </p:to>
                                    </p:set>
                                    <p:animEffect transition="in" filter="dissolve">
                                      <p:cBhvr>
                                        <p:cTn id="15" dur="500"/>
                                        <p:tgtEl>
                                          <p:spTgt spid="4117"/>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4112"/>
                                        </p:tgtEl>
                                        <p:attrNameLst>
                                          <p:attrName>style.visibility</p:attrName>
                                        </p:attrNameLst>
                                      </p:cBhvr>
                                      <p:to>
                                        <p:strVal val="visible"/>
                                      </p:to>
                                    </p:set>
                                    <p:animEffect transition="in" filter="dissolve">
                                      <p:cBhvr>
                                        <p:cTn id="19" dur="500"/>
                                        <p:tgtEl>
                                          <p:spTgt spid="411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100">
                                            <p:txEl>
                                              <p:pRg st="0" end="0"/>
                                            </p:txEl>
                                          </p:spTgt>
                                        </p:tgtEl>
                                        <p:attrNameLst>
                                          <p:attrName>style.visibility</p:attrName>
                                        </p:attrNameLst>
                                      </p:cBhvr>
                                      <p:to>
                                        <p:strVal val="visible"/>
                                      </p:to>
                                    </p:set>
                                    <p:animEffect transition="in" filter="dissolve">
                                      <p:cBhvr>
                                        <p:cTn id="24" dur="500"/>
                                        <p:tgtEl>
                                          <p:spTgt spid="4100">
                                            <p:txEl>
                                              <p:pRg st="0" end="0"/>
                                            </p:txEl>
                                          </p:spTgt>
                                        </p:tgtEl>
                                      </p:cBhvr>
                                    </p:animEffect>
                                  </p:childTnLst>
                                </p:cTn>
                              </p:par>
                            </p:childTnLst>
                          </p:cTn>
                        </p:par>
                        <p:par>
                          <p:cTn id="25" fill="hold" nodeType="afterGroup">
                            <p:stCondLst>
                              <p:cond delay="500"/>
                            </p:stCondLst>
                            <p:childTnLst>
                              <p:par>
                                <p:cTn id="26" presetID="9" presetClass="entr" presetSubtype="0" fill="hold" nodeType="afterEffect">
                                  <p:stCondLst>
                                    <p:cond delay="0"/>
                                  </p:stCondLst>
                                  <p:childTnLst>
                                    <p:set>
                                      <p:cBhvr>
                                        <p:cTn id="27" dur="1" fill="hold">
                                          <p:stCondLst>
                                            <p:cond delay="0"/>
                                          </p:stCondLst>
                                        </p:cTn>
                                        <p:tgtEl>
                                          <p:spTgt spid="4119"/>
                                        </p:tgtEl>
                                        <p:attrNameLst>
                                          <p:attrName>style.visibility</p:attrName>
                                        </p:attrNameLst>
                                      </p:cBhvr>
                                      <p:to>
                                        <p:strVal val="visible"/>
                                      </p:to>
                                    </p:set>
                                    <p:animEffect transition="in" filter="dissolve">
                                      <p:cBhvr>
                                        <p:cTn id="28" dur="500"/>
                                        <p:tgtEl>
                                          <p:spTgt spid="4119"/>
                                        </p:tgtEl>
                                      </p:cBhvr>
                                    </p:animEffect>
                                  </p:childTnLst>
                                </p:cTn>
                              </p:par>
                            </p:childTnLst>
                          </p:cTn>
                        </p:par>
                        <p:par>
                          <p:cTn id="29" fill="hold" nodeType="afterGroup">
                            <p:stCondLst>
                              <p:cond delay="1000"/>
                            </p:stCondLst>
                            <p:childTnLst>
                              <p:par>
                                <p:cTn id="30" presetID="9" presetClass="entr" presetSubtype="0" fill="hold" nodeType="afterEffect">
                                  <p:stCondLst>
                                    <p:cond delay="0"/>
                                  </p:stCondLst>
                                  <p:childTnLst>
                                    <p:set>
                                      <p:cBhvr>
                                        <p:cTn id="31" dur="1" fill="hold">
                                          <p:stCondLst>
                                            <p:cond delay="0"/>
                                          </p:stCondLst>
                                        </p:cTn>
                                        <p:tgtEl>
                                          <p:spTgt spid="4109"/>
                                        </p:tgtEl>
                                        <p:attrNameLst>
                                          <p:attrName>style.visibility</p:attrName>
                                        </p:attrNameLst>
                                      </p:cBhvr>
                                      <p:to>
                                        <p:strVal val="visible"/>
                                      </p:to>
                                    </p:set>
                                    <p:animEffect transition="in" filter="dissolve">
                                      <p:cBhvr>
                                        <p:cTn id="32" dur="500"/>
                                        <p:tgtEl>
                                          <p:spTgt spid="4109"/>
                                        </p:tgtEl>
                                      </p:cBhvr>
                                    </p:animEffect>
                                  </p:childTnLst>
                                </p:cTn>
                              </p:par>
                            </p:childTnLst>
                          </p:cTn>
                        </p:par>
                        <p:par>
                          <p:cTn id="33" fill="hold" nodeType="afterGroup">
                            <p:stCondLst>
                              <p:cond delay="1500"/>
                            </p:stCondLst>
                            <p:childTnLst>
                              <p:par>
                                <p:cTn id="34" presetID="9" presetClass="entr" presetSubtype="0" fill="hold" nodeType="afterEffect">
                                  <p:stCondLst>
                                    <p:cond delay="0"/>
                                  </p:stCondLst>
                                  <p:childTnLst>
                                    <p:set>
                                      <p:cBhvr>
                                        <p:cTn id="35" dur="1" fill="hold">
                                          <p:stCondLst>
                                            <p:cond delay="0"/>
                                          </p:stCondLst>
                                        </p:cTn>
                                        <p:tgtEl>
                                          <p:spTgt spid="4103"/>
                                        </p:tgtEl>
                                        <p:attrNameLst>
                                          <p:attrName>style.visibility</p:attrName>
                                        </p:attrNameLst>
                                      </p:cBhvr>
                                      <p:to>
                                        <p:strVal val="visible"/>
                                      </p:to>
                                    </p:set>
                                    <p:animEffect transition="in" filter="dissolve">
                                      <p:cBhvr>
                                        <p:cTn id="36" dur="500"/>
                                        <p:tgtEl>
                                          <p:spTgt spid="410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108">
                                            <p:txEl>
                                              <p:pRg st="0" end="0"/>
                                            </p:txEl>
                                          </p:spTgt>
                                        </p:tgtEl>
                                        <p:attrNameLst>
                                          <p:attrName>style.visibility</p:attrName>
                                        </p:attrNameLst>
                                      </p:cBhvr>
                                      <p:to>
                                        <p:strVal val="visible"/>
                                      </p:to>
                                    </p:set>
                                    <p:animEffect transition="in" filter="dissolve">
                                      <p:cBhvr>
                                        <p:cTn id="41" dur="500"/>
                                        <p:tgtEl>
                                          <p:spTgt spid="4108">
                                            <p:txEl>
                                              <p:pRg st="0" end="0"/>
                                            </p:txEl>
                                          </p:spTgt>
                                        </p:tgtEl>
                                      </p:cBhvr>
                                    </p:animEffect>
                                  </p:childTnLst>
                                </p:cTn>
                              </p:par>
                            </p:childTnLst>
                          </p:cTn>
                        </p:par>
                        <p:par>
                          <p:cTn id="42" fill="hold" nodeType="afterGroup">
                            <p:stCondLst>
                              <p:cond delay="500"/>
                            </p:stCondLst>
                            <p:childTnLst>
                              <p:par>
                                <p:cTn id="43" presetID="9" presetClass="entr" presetSubtype="0" fill="hold" nodeType="afterEffect">
                                  <p:stCondLst>
                                    <p:cond delay="0"/>
                                  </p:stCondLst>
                                  <p:childTnLst>
                                    <p:set>
                                      <p:cBhvr>
                                        <p:cTn id="44" dur="1" fill="hold">
                                          <p:stCondLst>
                                            <p:cond delay="0"/>
                                          </p:stCondLst>
                                        </p:cTn>
                                        <p:tgtEl>
                                          <p:spTgt spid="4118"/>
                                        </p:tgtEl>
                                        <p:attrNameLst>
                                          <p:attrName>style.visibility</p:attrName>
                                        </p:attrNameLst>
                                      </p:cBhvr>
                                      <p:to>
                                        <p:strVal val="visible"/>
                                      </p:to>
                                    </p:set>
                                    <p:animEffect transition="in" filter="dissolve">
                                      <p:cBhvr>
                                        <p:cTn id="45" dur="500"/>
                                        <p:tgtEl>
                                          <p:spTgt spid="4118"/>
                                        </p:tgtEl>
                                      </p:cBhvr>
                                    </p:animEffect>
                                  </p:childTnLst>
                                </p:cTn>
                              </p:par>
                            </p:childTnLst>
                          </p:cTn>
                        </p:par>
                        <p:par>
                          <p:cTn id="46" fill="hold" nodeType="afterGroup">
                            <p:stCondLst>
                              <p:cond delay="1000"/>
                            </p:stCondLst>
                            <p:childTnLst>
                              <p:par>
                                <p:cTn id="47" presetID="9" presetClass="entr" presetSubtype="0" fill="hold" nodeType="afterEffect">
                                  <p:stCondLst>
                                    <p:cond delay="0"/>
                                  </p:stCondLst>
                                  <p:childTnLst>
                                    <p:set>
                                      <p:cBhvr>
                                        <p:cTn id="48" dur="1" fill="hold">
                                          <p:stCondLst>
                                            <p:cond delay="0"/>
                                          </p:stCondLst>
                                        </p:cTn>
                                        <p:tgtEl>
                                          <p:spTgt spid="4110"/>
                                        </p:tgtEl>
                                        <p:attrNameLst>
                                          <p:attrName>style.visibility</p:attrName>
                                        </p:attrNameLst>
                                      </p:cBhvr>
                                      <p:to>
                                        <p:strVal val="visible"/>
                                      </p:to>
                                    </p:set>
                                    <p:animEffect transition="in" filter="dissolve">
                                      <p:cBhvr>
                                        <p:cTn id="49" dur="500"/>
                                        <p:tgtEl>
                                          <p:spTgt spid="4110"/>
                                        </p:tgtEl>
                                      </p:cBhvr>
                                    </p:animEffect>
                                  </p:childTnLst>
                                </p:cTn>
                              </p:par>
                            </p:childTnLst>
                          </p:cTn>
                        </p:par>
                        <p:par>
                          <p:cTn id="50" fill="hold" nodeType="afterGroup">
                            <p:stCondLst>
                              <p:cond delay="1500"/>
                            </p:stCondLst>
                            <p:childTnLst>
                              <p:par>
                                <p:cTn id="51" presetID="9" presetClass="entr" presetSubtype="0" fill="hold" nodeType="afterEffect">
                                  <p:stCondLst>
                                    <p:cond delay="0"/>
                                  </p:stCondLst>
                                  <p:childTnLst>
                                    <p:set>
                                      <p:cBhvr>
                                        <p:cTn id="52" dur="1" fill="hold">
                                          <p:stCondLst>
                                            <p:cond delay="0"/>
                                          </p:stCondLst>
                                        </p:cTn>
                                        <p:tgtEl>
                                          <p:spTgt spid="4104"/>
                                        </p:tgtEl>
                                        <p:attrNameLst>
                                          <p:attrName>style.visibility</p:attrName>
                                        </p:attrNameLst>
                                      </p:cBhvr>
                                      <p:to>
                                        <p:strVal val="visible"/>
                                      </p:to>
                                    </p:set>
                                    <p:animEffect transition="in" filter="dissolve">
                                      <p:cBhvr>
                                        <p:cTn id="53"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advAuto="0"/>
      <p:bldP spid="4100" grpId="0" build="p"/>
      <p:bldP spid="410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07298C2-B4C1-47F7-8A52-A18F1DF16E9B}"/>
              </a:ext>
            </a:extLst>
          </p:cNvPr>
          <p:cNvSpPr/>
          <p:nvPr/>
        </p:nvSpPr>
        <p:spPr bwMode="auto">
          <a:xfrm>
            <a:off x="228600" y="5183188"/>
            <a:ext cx="8686800" cy="1341437"/>
          </a:xfrm>
          <a:prstGeom prst="rect">
            <a:avLst/>
          </a:prstGeom>
          <a:solidFill>
            <a:schemeClr val="tx2">
              <a:lumMod val="20000"/>
              <a:lumOff val="80000"/>
            </a:schemeClr>
          </a:solidFill>
          <a:ln w="19050" cap="flat" cmpd="sng" algn="ctr">
            <a:noFill/>
            <a:prstDash val="dash"/>
            <a:round/>
            <a:headEnd type="none" w="med" len="med"/>
            <a:tailEnd type="triangle" w="med" len="med"/>
          </a:ln>
        </p:spPr>
        <p:txBody>
          <a:bodyPr wrap="none" anchor="ctr"/>
          <a:lstStyle/>
          <a:p>
            <a:pPr algn="ctr" eaLnBrk="1" hangingPunct="1">
              <a:defRPr/>
            </a:pPr>
            <a:endParaRPr lang="zh-CN" altLang="en-US"/>
          </a:p>
        </p:txBody>
      </p:sp>
      <p:graphicFrame>
        <p:nvGraphicFramePr>
          <p:cNvPr id="5127" name="对象 5126"/>
          <p:cNvGraphicFramePr>
            <a:graphicFrameLocks/>
          </p:cNvGraphicFramePr>
          <p:nvPr/>
        </p:nvGraphicFramePr>
        <p:xfrm>
          <a:off x="2530475" y="2349500"/>
          <a:ext cx="1444625" cy="1003300"/>
        </p:xfrm>
        <a:graphic>
          <a:graphicData uri="http://schemas.openxmlformats.org/presentationml/2006/ole">
            <mc:AlternateContent xmlns:mc="http://schemas.openxmlformats.org/markup-compatibility/2006">
              <mc:Choice xmlns:v="urn:schemas-microsoft-com:vml" Requires="v">
                <p:oleObj spid="_x0000_s44046" r:id="rId3" imgW="571252" imgH="393529" progId="Equation.3">
                  <p:embed/>
                </p:oleObj>
              </mc:Choice>
              <mc:Fallback>
                <p:oleObj r:id="rId3" imgW="571252" imgH="393529" progId="Equation.3">
                  <p:embed/>
                  <p:pic>
                    <p:nvPicPr>
                      <p:cNvPr id="0" name="对象 5126"/>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30475" y="2349500"/>
                        <a:ext cx="1444625"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6" name="对象 5125"/>
          <p:cNvGraphicFramePr>
            <a:graphicFrameLocks/>
          </p:cNvGraphicFramePr>
          <p:nvPr/>
        </p:nvGraphicFramePr>
        <p:xfrm>
          <a:off x="2530475" y="3429000"/>
          <a:ext cx="4195763" cy="587375"/>
        </p:xfrm>
        <a:graphic>
          <a:graphicData uri="http://schemas.openxmlformats.org/presentationml/2006/ole">
            <mc:AlternateContent xmlns:mc="http://schemas.openxmlformats.org/markup-compatibility/2006">
              <mc:Choice xmlns:v="urn:schemas-microsoft-com:vml" Requires="v">
                <p:oleObj spid="_x0000_s44047" r:id="rId5" imgW="1739900" imgH="241300" progId="Equation.3">
                  <p:embed/>
                </p:oleObj>
              </mc:Choice>
              <mc:Fallback>
                <p:oleObj r:id="rId5" imgW="1739900" imgH="241300" progId="Equation.3">
                  <p:embed/>
                  <p:pic>
                    <p:nvPicPr>
                      <p:cNvPr id="0" name="对象 5125"/>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30475" y="3429000"/>
                        <a:ext cx="41957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29" name="矩形 5128"/>
          <p:cNvSpPr>
            <a:spLocks noChangeArrowheads="1"/>
          </p:cNvSpPr>
          <p:nvPr/>
        </p:nvSpPr>
        <p:spPr bwMode="auto">
          <a:xfrm>
            <a:off x="3975100" y="2620963"/>
            <a:ext cx="3617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solidFill>
                  <a:srgbClr val="0000CC"/>
                </a:solidFill>
                <a:latin typeface="微软雅黑" panose="020B0503020204020204" pitchFamily="34" charset="-122"/>
              </a:rPr>
              <a:t>电子在</a:t>
            </a:r>
            <a:r>
              <a:rPr lang="en-US" altLang="zh-CN" sz="2400">
                <a:solidFill>
                  <a:srgbClr val="800000"/>
                </a:solidFill>
                <a:latin typeface="微软雅黑" panose="020B0503020204020204" pitchFamily="34" charset="-122"/>
              </a:rPr>
              <a:t>k</a:t>
            </a:r>
            <a:r>
              <a:rPr lang="zh-CN" altLang="en-US" sz="2400">
                <a:solidFill>
                  <a:srgbClr val="800000"/>
                </a:solidFill>
                <a:latin typeface="微软雅黑" panose="020B0503020204020204" pitchFamily="34" charset="-122"/>
              </a:rPr>
              <a:t>空间</a:t>
            </a:r>
            <a:r>
              <a:rPr lang="zh-CN" altLang="en-US" sz="2400">
                <a:solidFill>
                  <a:srgbClr val="0000CC"/>
                </a:solidFill>
                <a:latin typeface="微软雅黑" panose="020B0503020204020204" pitchFamily="34" charset="-122"/>
              </a:rPr>
              <a:t>做匀速运动</a:t>
            </a:r>
          </a:p>
        </p:txBody>
      </p:sp>
      <p:graphicFrame>
        <p:nvGraphicFramePr>
          <p:cNvPr id="5134" name="对象 5133"/>
          <p:cNvGraphicFramePr>
            <a:graphicFrameLocks/>
          </p:cNvGraphicFramePr>
          <p:nvPr/>
        </p:nvGraphicFramePr>
        <p:xfrm>
          <a:off x="5654675" y="4186238"/>
          <a:ext cx="2743200" cy="954087"/>
        </p:xfrm>
        <a:graphic>
          <a:graphicData uri="http://schemas.openxmlformats.org/presentationml/2006/ole">
            <mc:AlternateContent xmlns:mc="http://schemas.openxmlformats.org/markup-compatibility/2006">
              <mc:Choice xmlns:v="urn:schemas-microsoft-com:vml" Requires="v">
                <p:oleObj spid="_x0000_s44048" r:id="rId7" imgW="1143000" imgH="393700" progId="Equation.3">
                  <p:embed/>
                </p:oleObj>
              </mc:Choice>
              <mc:Fallback>
                <p:oleObj r:id="rId7" imgW="1143000" imgH="393700" progId="Equation.3">
                  <p:embed/>
                  <p:pic>
                    <p:nvPicPr>
                      <p:cNvPr id="0" name="对象 5133"/>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654675" y="4186238"/>
                        <a:ext cx="2743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39" name="矩形 5127"/>
          <p:cNvSpPr>
            <a:spLocks noChangeArrowheads="1"/>
          </p:cNvSpPr>
          <p:nvPr/>
        </p:nvSpPr>
        <p:spPr bwMode="auto">
          <a:xfrm>
            <a:off x="611188" y="1773238"/>
            <a:ext cx="7561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电场力                沿</a:t>
            </a:r>
            <a:r>
              <a:rPr lang="en-US" altLang="zh-CN" sz="2400">
                <a:latin typeface="微软雅黑" panose="020B0503020204020204" pitchFamily="34" charset="-122"/>
              </a:rPr>
              <a:t>k</a:t>
            </a:r>
            <a:r>
              <a:rPr lang="zh-CN" altLang="en-US" sz="2400">
                <a:latin typeface="微软雅黑" panose="020B0503020204020204" pitchFamily="34" charset="-122"/>
              </a:rPr>
              <a:t>轴的正方向（</a:t>
            </a:r>
            <a:r>
              <a:rPr lang="en-US" altLang="zh-CN" sz="2400">
                <a:latin typeface="微软雅黑" panose="020B0503020204020204" pitchFamily="34" charset="-122"/>
              </a:rPr>
              <a:t>E</a:t>
            </a:r>
            <a:r>
              <a:rPr lang="zh-CN" altLang="en-US" sz="2400">
                <a:latin typeface="微软雅黑" panose="020B0503020204020204" pitchFamily="34" charset="-122"/>
              </a:rPr>
              <a:t>沿</a:t>
            </a:r>
            <a:r>
              <a:rPr lang="en-US" altLang="zh-CN" sz="2400">
                <a:latin typeface="微软雅黑" panose="020B0503020204020204" pitchFamily="34" charset="-122"/>
              </a:rPr>
              <a:t>k</a:t>
            </a:r>
            <a:r>
              <a:rPr lang="zh-CN" altLang="en-US" sz="2400">
                <a:latin typeface="微软雅黑" panose="020B0503020204020204" pitchFamily="34" charset="-122"/>
              </a:rPr>
              <a:t>的负方向）</a:t>
            </a:r>
          </a:p>
        </p:txBody>
      </p:sp>
      <p:graphicFrame>
        <p:nvGraphicFramePr>
          <p:cNvPr id="5137" name="对象 5136"/>
          <p:cNvGraphicFramePr>
            <a:graphicFrameLocks/>
          </p:cNvGraphicFramePr>
          <p:nvPr/>
        </p:nvGraphicFramePr>
        <p:xfrm>
          <a:off x="2560638" y="5373688"/>
          <a:ext cx="3543300" cy="971550"/>
        </p:xfrm>
        <a:graphic>
          <a:graphicData uri="http://schemas.openxmlformats.org/presentationml/2006/ole">
            <mc:AlternateContent xmlns:mc="http://schemas.openxmlformats.org/markup-compatibility/2006">
              <mc:Choice xmlns:v="urn:schemas-microsoft-com:vml" Requires="v">
                <p:oleObj spid="_x0000_s44049" r:id="rId9" imgW="1386974" imgH="327649" progId="Equation.3">
                  <p:embed/>
                </p:oleObj>
              </mc:Choice>
              <mc:Fallback>
                <p:oleObj r:id="rId9" imgW="1386974" imgH="327649" progId="Equation.3">
                  <p:embed/>
                  <p:pic>
                    <p:nvPicPr>
                      <p:cNvPr id="0" name="对象 5136"/>
                      <p:cNvPicPr>
                        <a:picLocks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60638" y="5373688"/>
                        <a:ext cx="35433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39" name="对象 5138"/>
          <p:cNvGraphicFramePr>
            <a:graphicFrameLocks/>
          </p:cNvGraphicFramePr>
          <p:nvPr/>
        </p:nvGraphicFramePr>
        <p:xfrm>
          <a:off x="2530475" y="4149725"/>
          <a:ext cx="2425700" cy="987425"/>
        </p:xfrm>
        <a:graphic>
          <a:graphicData uri="http://schemas.openxmlformats.org/presentationml/2006/ole">
            <mc:AlternateContent xmlns:mc="http://schemas.openxmlformats.org/markup-compatibility/2006">
              <mc:Choice xmlns:v="urn:schemas-microsoft-com:vml" Requires="v">
                <p:oleObj spid="_x0000_s44050" r:id="rId11" imgW="977476" imgH="393529" progId="Equation.3">
                  <p:embed/>
                </p:oleObj>
              </mc:Choice>
              <mc:Fallback>
                <p:oleObj r:id="rId11" imgW="977476" imgH="393529" progId="Equation.3">
                  <p:embed/>
                  <p:pic>
                    <p:nvPicPr>
                      <p:cNvPr id="0" name="对象 5138"/>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30475" y="4149725"/>
                        <a:ext cx="24257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41" name="矩形 5140"/>
          <p:cNvSpPr>
            <a:spLocks noChangeArrowheads="1"/>
          </p:cNvSpPr>
          <p:nvPr/>
        </p:nvSpPr>
        <p:spPr bwMode="auto">
          <a:xfrm>
            <a:off x="715963" y="4378325"/>
            <a:ext cx="2362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电子的速度</a:t>
            </a:r>
          </a:p>
        </p:txBody>
      </p:sp>
      <p:sp>
        <p:nvSpPr>
          <p:cNvPr id="5142" name="矩形 5141"/>
          <p:cNvSpPr>
            <a:spLocks noChangeArrowheads="1"/>
          </p:cNvSpPr>
          <p:nvPr/>
        </p:nvSpPr>
        <p:spPr bwMode="auto">
          <a:xfrm>
            <a:off x="228600" y="1001713"/>
            <a:ext cx="6073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 typeface="Wingdings" panose="05000000000000000000" pitchFamily="2" charset="2"/>
              <a:buChar char="Ø"/>
            </a:pPr>
            <a:r>
              <a:rPr lang="zh-CN" altLang="en-US" sz="2400">
                <a:latin typeface="微软雅黑" panose="020B0503020204020204" pitchFamily="34" charset="-122"/>
              </a:rPr>
              <a:t>在外加电场作用下电子的运动 </a:t>
            </a:r>
          </a:p>
        </p:txBody>
      </p:sp>
      <p:graphicFrame>
        <p:nvGraphicFramePr>
          <p:cNvPr id="44044" name="对象 1"/>
          <p:cNvGraphicFramePr>
            <a:graphicFrameLocks noChangeAspect="1"/>
          </p:cNvGraphicFramePr>
          <p:nvPr/>
        </p:nvGraphicFramePr>
        <p:xfrm>
          <a:off x="1662113" y="1830388"/>
          <a:ext cx="1358900" cy="381000"/>
        </p:xfrm>
        <a:graphic>
          <a:graphicData uri="http://schemas.openxmlformats.org/presentationml/2006/ole">
            <mc:AlternateContent xmlns:mc="http://schemas.openxmlformats.org/markup-compatibility/2006">
              <mc:Choice xmlns:v="urn:schemas-microsoft-com:vml" Requires="v">
                <p:oleObj spid="_x0000_s44051" name="公式" r:id="rId13" imgW="1358310" imgH="380835" progId="Equation.3">
                  <p:embed/>
                </p:oleObj>
              </mc:Choice>
              <mc:Fallback>
                <p:oleObj name="公式" r:id="rId13" imgW="1358310" imgH="380835" progId="Equation.3">
                  <p:embed/>
                  <p:pic>
                    <p:nvPicPr>
                      <p:cNvPr id="0" name="对象 1"/>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662113" y="1830388"/>
                        <a:ext cx="1358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5" name="矩形 17"/>
          <p:cNvSpPr>
            <a:spLocks noChangeAspect="1" noChangeArrowheads="1"/>
          </p:cNvSpPr>
          <p:nvPr/>
        </p:nvSpPr>
        <p:spPr bwMode="auto">
          <a:xfrm>
            <a:off x="228600" y="1628775"/>
            <a:ext cx="8686800" cy="4895850"/>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42">
                                            <p:txEl>
                                              <p:pRg st="0" end="0"/>
                                            </p:txEl>
                                          </p:spTgt>
                                        </p:tgtEl>
                                        <p:attrNameLst>
                                          <p:attrName>style.visibility</p:attrName>
                                        </p:attrNameLst>
                                      </p:cBhvr>
                                      <p:to>
                                        <p:strVal val="visible"/>
                                      </p:to>
                                    </p:set>
                                    <p:animEffect transition="in" filter="dissolve">
                                      <p:cBhvr>
                                        <p:cTn id="7" dur="500"/>
                                        <p:tgtEl>
                                          <p:spTgt spid="51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127"/>
                                        </p:tgtEl>
                                        <p:attrNameLst>
                                          <p:attrName>style.visibility</p:attrName>
                                        </p:attrNameLst>
                                      </p:cBhvr>
                                      <p:to>
                                        <p:strVal val="visible"/>
                                      </p:to>
                                    </p:set>
                                    <p:animEffect transition="in" filter="dissolve">
                                      <p:cBhvr>
                                        <p:cTn id="12" dur="500"/>
                                        <p:tgtEl>
                                          <p:spTgt spid="512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5129">
                                            <p:txEl>
                                              <p:pRg st="0" end="0"/>
                                            </p:txEl>
                                          </p:spTgt>
                                        </p:tgtEl>
                                        <p:attrNameLst>
                                          <p:attrName>style.visibility</p:attrName>
                                        </p:attrNameLst>
                                      </p:cBhvr>
                                      <p:to>
                                        <p:strVal val="visible"/>
                                      </p:to>
                                    </p:set>
                                    <p:animEffect transition="in" filter="dissolve">
                                      <p:cBhvr>
                                        <p:cTn id="16" dur="500"/>
                                        <p:tgtEl>
                                          <p:spTgt spid="5129">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dissolve">
                                      <p:cBhvr>
                                        <p:cTn id="21" dur="500"/>
                                        <p:tgtEl>
                                          <p:spTgt spid="512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5141">
                                            <p:txEl>
                                              <p:pRg st="0" end="0"/>
                                            </p:txEl>
                                          </p:spTgt>
                                        </p:tgtEl>
                                        <p:attrNameLst>
                                          <p:attrName>style.visibility</p:attrName>
                                        </p:attrNameLst>
                                      </p:cBhvr>
                                      <p:to>
                                        <p:strVal val="visible"/>
                                      </p:to>
                                    </p:set>
                                    <p:animEffect transition="in" filter="dissolve">
                                      <p:cBhvr>
                                        <p:cTn id="26" dur="500"/>
                                        <p:tgtEl>
                                          <p:spTgt spid="5141">
                                            <p:txEl>
                                              <p:pRg st="0" end="0"/>
                                            </p:txEl>
                                          </p:spTgt>
                                        </p:tgtEl>
                                      </p:cBhvr>
                                    </p:animEffect>
                                  </p:childTnLst>
                                </p:cTn>
                              </p:par>
                            </p:childTnLst>
                          </p:cTn>
                        </p:par>
                        <p:par>
                          <p:cTn id="27" fill="hold" nodeType="afterGroup">
                            <p:stCondLst>
                              <p:cond delay="500"/>
                            </p:stCondLst>
                            <p:childTnLst>
                              <p:par>
                                <p:cTn id="28" presetID="9" presetClass="entr" presetSubtype="0" fill="hold" nodeType="afterEffect">
                                  <p:stCondLst>
                                    <p:cond delay="0"/>
                                  </p:stCondLst>
                                  <p:childTnLst>
                                    <p:set>
                                      <p:cBhvr>
                                        <p:cTn id="29" dur="1" fill="hold">
                                          <p:stCondLst>
                                            <p:cond delay="0"/>
                                          </p:stCondLst>
                                        </p:cTn>
                                        <p:tgtEl>
                                          <p:spTgt spid="5139"/>
                                        </p:tgtEl>
                                        <p:attrNameLst>
                                          <p:attrName>style.visibility</p:attrName>
                                        </p:attrNameLst>
                                      </p:cBhvr>
                                      <p:to>
                                        <p:strVal val="visible"/>
                                      </p:to>
                                    </p:set>
                                    <p:animEffect transition="in" filter="dissolve">
                                      <p:cBhvr>
                                        <p:cTn id="30" dur="500"/>
                                        <p:tgtEl>
                                          <p:spTgt spid="51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5134"/>
                                        </p:tgtEl>
                                        <p:attrNameLst>
                                          <p:attrName>style.visibility</p:attrName>
                                        </p:attrNameLst>
                                      </p:cBhvr>
                                      <p:to>
                                        <p:strVal val="visible"/>
                                      </p:to>
                                    </p:set>
                                    <p:animEffect transition="in" filter="dissolve">
                                      <p:cBhvr>
                                        <p:cTn id="35" dur="500"/>
                                        <p:tgtEl>
                                          <p:spTgt spid="513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5137"/>
                                        </p:tgtEl>
                                        <p:attrNameLst>
                                          <p:attrName>style.visibility</p:attrName>
                                        </p:attrNameLst>
                                      </p:cBhvr>
                                      <p:to>
                                        <p:strVal val="visible"/>
                                      </p:to>
                                    </p:set>
                                    <p:animEffect transition="in" filter="dissolve">
                                      <p:cBhvr>
                                        <p:cTn id="40" dur="500"/>
                                        <p:tgtEl>
                                          <p:spTgt spid="5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build="p" advAuto="0"/>
      <p:bldP spid="5141" grpId="0" build="p"/>
      <p:bldP spid="5142" grpId="0" build="p"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矩形 41988"/>
          <p:cNvSpPr>
            <a:spLocks noChangeArrowheads="1"/>
          </p:cNvSpPr>
          <p:nvPr/>
        </p:nvSpPr>
        <p:spPr bwMode="auto">
          <a:xfrm>
            <a:off x="269875" y="1817688"/>
            <a:ext cx="86455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25000"/>
              </a:lnSpc>
              <a:spcBef>
                <a:spcPct val="0"/>
              </a:spcBef>
              <a:buFont typeface="Wingdings" panose="05000000000000000000" pitchFamily="2" charset="2"/>
              <a:buChar char="Ø"/>
            </a:pPr>
            <a:r>
              <a:rPr lang="zh-CN" altLang="en-US" sz="1800">
                <a:latin typeface="微软雅黑" panose="020B0503020204020204" pitchFamily="34" charset="-122"/>
              </a:rPr>
              <a:t>电子的运动保持在同一个能带内，能量周期性变化</a:t>
            </a:r>
            <a:endParaRPr lang="en-US" altLang="zh-CN" sz="1800">
              <a:latin typeface="微软雅黑" panose="020B0503020204020204" pitchFamily="34" charset="-122"/>
            </a:endParaRPr>
          </a:p>
          <a:p>
            <a:pPr algn="just">
              <a:lnSpc>
                <a:spcPct val="125000"/>
              </a:lnSpc>
              <a:spcBef>
                <a:spcPct val="0"/>
              </a:spcBef>
              <a:buFont typeface="Wingdings" panose="05000000000000000000" pitchFamily="2" charset="2"/>
              <a:buChar char="Ø"/>
            </a:pPr>
            <a:r>
              <a:rPr lang="en-US" altLang="zh-CN" sz="1800">
                <a:latin typeface="微软雅黑" panose="020B0503020204020204" pitchFamily="34" charset="-122"/>
              </a:rPr>
              <a:t>k</a:t>
            </a:r>
            <a:r>
              <a:rPr lang="zh-CN" altLang="en-US" sz="1800">
                <a:latin typeface="微软雅黑" panose="020B0503020204020204" pitchFamily="34" charset="-122"/>
              </a:rPr>
              <a:t>空间简约布里渊区来观察，</a:t>
            </a:r>
            <a:r>
              <a:rPr lang="zh-CN" altLang="en-US" sz="1800">
                <a:latin typeface="微软雅黑" panose="020B0503020204020204" pitchFamily="34" charset="-122"/>
                <a:sym typeface="Symbol" panose="05050102010706020507" pitchFamily="18" charset="2"/>
              </a:rPr>
              <a:t>电子从 </a:t>
            </a:r>
            <a:r>
              <a:rPr lang="en-US" altLang="zh-CN" sz="1800">
                <a:latin typeface="微软雅黑" panose="020B0503020204020204" pitchFamily="34" charset="-122"/>
                <a:sym typeface="Symbol" panose="05050102010706020507" pitchFamily="18" charset="2"/>
              </a:rPr>
              <a:t>k=</a:t>
            </a:r>
            <a:r>
              <a:rPr lang="en-US" altLang="zh-CN" sz="1800">
                <a:latin typeface="微软雅黑" panose="020B0503020204020204" pitchFamily="34" charset="-122"/>
              </a:rPr>
              <a:t>/a</a:t>
            </a:r>
            <a:r>
              <a:rPr lang="zh-CN" altLang="en-US" sz="1800">
                <a:latin typeface="微软雅黑" panose="020B0503020204020204" pitchFamily="34" charset="-122"/>
                <a:sym typeface="Symbol" panose="05050102010706020507" pitchFamily="18" charset="2"/>
              </a:rPr>
              <a:t>移动出去，同时从 </a:t>
            </a:r>
            <a:r>
              <a:rPr lang="en-US" altLang="zh-CN" sz="1800">
                <a:latin typeface="微软雅黑" panose="020B0503020204020204" pitchFamily="34" charset="-122"/>
                <a:sym typeface="Symbol" panose="05050102010706020507" pitchFamily="18" charset="2"/>
              </a:rPr>
              <a:t>k= -</a:t>
            </a:r>
            <a:r>
              <a:rPr lang="en-US" altLang="zh-CN" sz="1800">
                <a:latin typeface="微软雅黑" panose="020B0503020204020204" pitchFamily="34" charset="-122"/>
              </a:rPr>
              <a:t>/a</a:t>
            </a:r>
            <a:r>
              <a:rPr lang="zh-CN" altLang="en-US" sz="1800">
                <a:latin typeface="微软雅黑" panose="020B0503020204020204" pitchFamily="34" charset="-122"/>
                <a:sym typeface="Symbol" panose="05050102010706020507" pitchFamily="18" charset="2"/>
              </a:rPr>
              <a:t>移动进来</a:t>
            </a:r>
            <a:endParaRPr lang="zh-CN" altLang="en-US" sz="1800">
              <a:latin typeface="微软雅黑" panose="020B0503020204020204" pitchFamily="34" charset="-122"/>
            </a:endParaRPr>
          </a:p>
        </p:txBody>
      </p:sp>
      <p:graphicFrame>
        <p:nvGraphicFramePr>
          <p:cNvPr id="41996" name="对象 41995"/>
          <p:cNvGraphicFramePr>
            <a:graphicFrameLocks noChangeAspect="1"/>
          </p:cNvGraphicFramePr>
          <p:nvPr/>
        </p:nvGraphicFramePr>
        <p:xfrm>
          <a:off x="3484563" y="857250"/>
          <a:ext cx="2887662" cy="792163"/>
        </p:xfrm>
        <a:graphic>
          <a:graphicData uri="http://schemas.openxmlformats.org/presentationml/2006/ole">
            <mc:AlternateContent xmlns:mc="http://schemas.openxmlformats.org/markup-compatibility/2006">
              <mc:Choice xmlns:v="urn:schemas-microsoft-com:vml" Requires="v">
                <p:oleObj spid="_x0000_s45075" r:id="rId3" imgW="1386974" imgH="327649" progId="Equation.3">
                  <p:embed/>
                </p:oleObj>
              </mc:Choice>
              <mc:Fallback>
                <p:oleObj r:id="rId3" imgW="1386974" imgH="327649" progId="Equation.3">
                  <p:embed/>
                  <p:pic>
                    <p:nvPicPr>
                      <p:cNvPr id="0" name="对象 41995"/>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484563" y="857250"/>
                        <a:ext cx="288766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7" name="矩形 41996"/>
          <p:cNvSpPr>
            <a:spLocks noChangeArrowheads="1"/>
          </p:cNvSpPr>
          <p:nvPr/>
        </p:nvSpPr>
        <p:spPr bwMode="auto">
          <a:xfrm>
            <a:off x="228600" y="1046163"/>
            <a:ext cx="20383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 typeface="Wingdings" panose="05000000000000000000" pitchFamily="2" charset="2"/>
              <a:buChar char="Ø"/>
            </a:pPr>
            <a:r>
              <a:rPr lang="zh-CN" altLang="en-US" sz="2200">
                <a:latin typeface="微软雅黑" panose="020B0503020204020204" pitchFamily="34" charset="-122"/>
              </a:rPr>
              <a:t>电子的速度</a:t>
            </a:r>
          </a:p>
        </p:txBody>
      </p:sp>
      <p:graphicFrame>
        <p:nvGraphicFramePr>
          <p:cNvPr id="42002" name="对象 42001"/>
          <p:cNvGraphicFramePr>
            <a:graphicFrameLocks noChangeAspect="1"/>
          </p:cNvGraphicFramePr>
          <p:nvPr/>
        </p:nvGraphicFramePr>
        <p:xfrm>
          <a:off x="2174875" y="877888"/>
          <a:ext cx="1139825" cy="790575"/>
        </p:xfrm>
        <a:graphic>
          <a:graphicData uri="http://schemas.openxmlformats.org/presentationml/2006/ole">
            <mc:AlternateContent xmlns:mc="http://schemas.openxmlformats.org/markup-compatibility/2006">
              <mc:Choice xmlns:v="urn:schemas-microsoft-com:vml" Requires="v">
                <p:oleObj spid="_x0000_s45076" r:id="rId5" imgW="571252" imgH="393529" progId="Equation.DSMT4">
                  <p:embed/>
                </p:oleObj>
              </mc:Choice>
              <mc:Fallback>
                <p:oleObj r:id="rId5" imgW="571252" imgH="393529" progId="Equation.DSMT4">
                  <p:embed/>
                  <p:pic>
                    <p:nvPicPr>
                      <p:cNvPr id="0" name="对象 42001"/>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174875" y="877888"/>
                        <a:ext cx="11398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2" name="矩形 17"/>
          <p:cNvSpPr>
            <a:spLocks noChangeAspect="1" noChangeArrowheads="1"/>
          </p:cNvSpPr>
          <p:nvPr/>
        </p:nvSpPr>
        <p:spPr bwMode="auto">
          <a:xfrm>
            <a:off x="228600" y="1689100"/>
            <a:ext cx="8686800" cy="4835525"/>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2" name="矩形 11">
            <a:extLst>
              <a:ext uri="{FF2B5EF4-FFF2-40B4-BE49-F238E27FC236}">
                <a16:creationId xmlns:a16="http://schemas.microsoft.com/office/drawing/2014/main" id="{9AA35C92-6061-47DF-8386-1B418BD0AA9F}"/>
              </a:ext>
            </a:extLst>
          </p:cNvPr>
          <p:cNvSpPr/>
          <p:nvPr/>
        </p:nvSpPr>
        <p:spPr bwMode="auto">
          <a:xfrm>
            <a:off x="6429375" y="838200"/>
            <a:ext cx="2486025" cy="830263"/>
          </a:xfrm>
          <a:prstGeom prst="rect">
            <a:avLst/>
          </a:prstGeom>
          <a:solidFill>
            <a:schemeClr val="tx2">
              <a:lumMod val="20000"/>
              <a:lumOff val="80000"/>
            </a:schemeClr>
          </a:solidFill>
          <a:ln w="19050" cap="flat" cmpd="sng" algn="ctr">
            <a:noFill/>
            <a:prstDash val="dash"/>
            <a:round/>
            <a:headEnd type="none" w="med" len="med"/>
            <a:tailEnd type="triangle" w="med" len="med"/>
          </a:ln>
        </p:spPr>
        <p:txBody>
          <a:bodyPr wrap="none" anchor="ctr"/>
          <a:lstStyle/>
          <a:p>
            <a:pPr algn="ctr" eaLnBrk="1" hangingPunct="1">
              <a:defRPr/>
            </a:pPr>
            <a:endParaRPr lang="zh-CN" altLang="en-US"/>
          </a:p>
        </p:txBody>
      </p:sp>
      <p:graphicFrame>
        <p:nvGraphicFramePr>
          <p:cNvPr id="13" name="对象 12"/>
          <p:cNvGraphicFramePr>
            <a:graphicFrameLocks noChangeAspect="1"/>
          </p:cNvGraphicFramePr>
          <p:nvPr/>
        </p:nvGraphicFramePr>
        <p:xfrm>
          <a:off x="6513513" y="857250"/>
          <a:ext cx="2379662" cy="792163"/>
        </p:xfrm>
        <a:graphic>
          <a:graphicData uri="http://schemas.openxmlformats.org/presentationml/2006/ole">
            <mc:AlternateContent xmlns:mc="http://schemas.openxmlformats.org/markup-compatibility/2006">
              <mc:Choice xmlns:v="urn:schemas-microsoft-com:vml" Requires="v">
                <p:oleObj spid="_x0000_s45077" r:id="rId7" imgW="1310602" imgH="388756" progId="Equation.DSMT4">
                  <p:embed/>
                </p:oleObj>
              </mc:Choice>
              <mc:Fallback>
                <p:oleObj r:id="rId7" imgW="1310602" imgH="388756" progId="Equation.DSMT4">
                  <p:embed/>
                  <p:pic>
                    <p:nvPicPr>
                      <p:cNvPr id="0" name="对象 12"/>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513513" y="857250"/>
                        <a:ext cx="237966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矩形 13"/>
          <p:cNvSpPr>
            <a:spLocks noChangeAspect="1" noChangeArrowheads="1"/>
          </p:cNvSpPr>
          <p:nvPr/>
        </p:nvSpPr>
        <p:spPr bwMode="auto">
          <a:xfrm>
            <a:off x="228600" y="2938463"/>
            <a:ext cx="315436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25000"/>
              </a:lnSpc>
              <a:spcBef>
                <a:spcPct val="0"/>
              </a:spcBef>
              <a:buFontTx/>
              <a:buNone/>
            </a:pPr>
            <a:r>
              <a:rPr lang="en-US" altLang="zh-CN" sz="1800">
                <a:latin typeface="微软雅黑" panose="020B0503020204020204" pitchFamily="34" charset="-122"/>
              </a:rPr>
              <a:t>t=0: k = 0</a:t>
            </a:r>
            <a:r>
              <a:rPr lang="zh-CN" altLang="en-US" sz="1800">
                <a:latin typeface="微软雅黑" panose="020B0503020204020204" pitchFamily="34" charset="-122"/>
              </a:rPr>
              <a:t>，</a:t>
            </a:r>
            <a:r>
              <a:rPr lang="en-US" altLang="zh-CN" sz="1800">
                <a:latin typeface="微软雅黑" panose="020B0503020204020204" pitchFamily="34" charset="-122"/>
              </a:rPr>
              <a:t>m* &gt; 0 </a:t>
            </a:r>
            <a:r>
              <a:rPr lang="zh-CN" altLang="en-US" sz="1800">
                <a:latin typeface="微软雅黑" panose="020B0503020204020204" pitchFamily="34" charset="-122"/>
              </a:rPr>
              <a:t>，</a:t>
            </a:r>
            <a:r>
              <a:rPr lang="en-US" altLang="zh-CN" sz="1800">
                <a:latin typeface="微软雅黑" panose="020B0503020204020204" pitchFamily="34" charset="-122"/>
              </a:rPr>
              <a:t> </a:t>
            </a:r>
            <a:r>
              <a:rPr lang="zh-CN" altLang="en-US" sz="1800">
                <a:latin typeface="微软雅黑" panose="020B0503020204020204" pitchFamily="34" charset="-122"/>
              </a:rPr>
              <a:t>外力作用使电子加速，</a:t>
            </a:r>
            <a:r>
              <a:rPr lang="en-US" altLang="zh-CN" sz="1800">
                <a:latin typeface="微软雅黑" panose="020B0503020204020204" pitchFamily="34" charset="-122"/>
              </a:rPr>
              <a:t>v(k) </a:t>
            </a:r>
            <a:r>
              <a:rPr lang="zh-CN" altLang="en-US" sz="1800">
                <a:latin typeface="微软雅黑" panose="020B0503020204020204" pitchFamily="34" charset="-122"/>
              </a:rPr>
              <a:t>增大</a:t>
            </a:r>
          </a:p>
        </p:txBody>
      </p:sp>
      <p:sp>
        <p:nvSpPr>
          <p:cNvPr id="15" name="矩形 14"/>
          <p:cNvSpPr>
            <a:spLocks noChangeAspect="1" noChangeArrowheads="1"/>
          </p:cNvSpPr>
          <p:nvPr/>
        </p:nvSpPr>
        <p:spPr bwMode="auto">
          <a:xfrm>
            <a:off x="269875" y="3876675"/>
            <a:ext cx="1631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1800">
                <a:latin typeface="微软雅黑" panose="020B0503020204020204" pitchFamily="34" charset="-122"/>
              </a:rPr>
              <a:t>k = </a:t>
            </a:r>
            <a:r>
              <a:rPr lang="en-US" altLang="zh-CN" sz="1800">
                <a:latin typeface="微软雅黑" panose="020B0503020204020204" pitchFamily="34" charset="-122"/>
                <a:sym typeface="Symbol" panose="05050102010706020507" pitchFamily="18" charset="2"/>
              </a:rPr>
              <a:t></a:t>
            </a:r>
            <a:r>
              <a:rPr lang="en-US" altLang="zh-CN" sz="1800">
                <a:latin typeface="微软雅黑" panose="020B0503020204020204" pitchFamily="34" charset="-122"/>
              </a:rPr>
              <a:t>/2a</a:t>
            </a:r>
            <a:endParaRPr lang="en-US" altLang="zh-CN" sz="1800">
              <a:latin typeface="微软雅黑" panose="020B0503020204020204" pitchFamily="34" charset="-122"/>
              <a:sym typeface="Symbol" panose="05050102010706020507" pitchFamily="18" charset="2"/>
            </a:endParaRPr>
          </a:p>
        </p:txBody>
      </p:sp>
      <p:graphicFrame>
        <p:nvGraphicFramePr>
          <p:cNvPr id="16" name="对象 15"/>
          <p:cNvGraphicFramePr>
            <a:graphicFrameLocks noChangeAspect="1"/>
          </p:cNvGraphicFramePr>
          <p:nvPr/>
        </p:nvGraphicFramePr>
        <p:xfrm>
          <a:off x="1555750" y="3860800"/>
          <a:ext cx="1708150" cy="431800"/>
        </p:xfrm>
        <a:graphic>
          <a:graphicData uri="http://schemas.openxmlformats.org/presentationml/2006/ole">
            <mc:AlternateContent xmlns:mc="http://schemas.openxmlformats.org/markup-compatibility/2006">
              <mc:Choice xmlns:v="urn:schemas-microsoft-com:vml" Requires="v">
                <p:oleObj spid="_x0000_s45078" r:id="rId9" imgW="914400" imgH="228600" progId="Equation.DSMT4">
                  <p:embed/>
                </p:oleObj>
              </mc:Choice>
              <mc:Fallback>
                <p:oleObj r:id="rId9" imgW="914400" imgH="228600" progId="Equation.DSMT4">
                  <p:embed/>
                  <p:pic>
                    <p:nvPicPr>
                      <p:cNvPr id="0" name="对象 15"/>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555750" y="3860800"/>
                        <a:ext cx="1708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nvGraphicFramePr>
        <p:xfrm>
          <a:off x="1592263" y="4292600"/>
          <a:ext cx="1631950" cy="431800"/>
        </p:xfrm>
        <a:graphic>
          <a:graphicData uri="http://schemas.openxmlformats.org/presentationml/2006/ole">
            <mc:AlternateContent xmlns:mc="http://schemas.openxmlformats.org/markup-compatibility/2006">
              <mc:Choice xmlns:v="urn:schemas-microsoft-com:vml" Requires="v">
                <p:oleObj spid="_x0000_s45079" r:id="rId11" imgW="774364" imgH="203112" progId="Equation.3">
                  <p:embed/>
                </p:oleObj>
              </mc:Choice>
              <mc:Fallback>
                <p:oleObj r:id="rId11" imgW="774364" imgH="203112" progId="Equation.3">
                  <p:embed/>
                  <p:pic>
                    <p:nvPicPr>
                      <p:cNvPr id="0" name="对象 16"/>
                      <p:cNvPicPr>
                        <a:picLocks noChangeAspect="1"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592263" y="4292600"/>
                        <a:ext cx="1631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矩形 17"/>
          <p:cNvSpPr>
            <a:spLocks noChangeAspect="1" noChangeArrowheads="1"/>
          </p:cNvSpPr>
          <p:nvPr/>
        </p:nvSpPr>
        <p:spPr bwMode="auto">
          <a:xfrm>
            <a:off x="228600" y="4868863"/>
            <a:ext cx="303530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25000"/>
              </a:lnSpc>
              <a:spcBef>
                <a:spcPct val="0"/>
              </a:spcBef>
              <a:buFontTx/>
              <a:buNone/>
            </a:pPr>
            <a:r>
              <a:rPr lang="en-US" altLang="zh-CN" sz="1800">
                <a:latin typeface="微软雅黑" panose="020B0503020204020204" pitchFamily="34" charset="-122"/>
                <a:sym typeface="Symbol" panose="05050102010706020507" pitchFamily="18" charset="2"/>
              </a:rPr>
              <a:t>k &gt; </a:t>
            </a:r>
            <a:r>
              <a:rPr lang="en-US" altLang="zh-CN" sz="1800">
                <a:latin typeface="微软雅黑" panose="020B0503020204020204" pitchFamily="34" charset="-122"/>
              </a:rPr>
              <a:t>/2a</a:t>
            </a:r>
            <a:r>
              <a:rPr lang="zh-CN" altLang="en-US" sz="1800">
                <a:latin typeface="微软雅黑" panose="020B0503020204020204" pitchFamily="34" charset="-122"/>
              </a:rPr>
              <a:t>，  </a:t>
            </a:r>
            <a:r>
              <a:rPr lang="en-US" altLang="zh-CN" sz="1800">
                <a:latin typeface="微软雅黑" panose="020B0503020204020204" pitchFamily="34" charset="-122"/>
                <a:sym typeface="Symbol" panose="05050102010706020507" pitchFamily="18" charset="2"/>
              </a:rPr>
              <a:t>m* &lt; 0</a:t>
            </a:r>
            <a:r>
              <a:rPr lang="zh-CN" altLang="en-US" sz="1800">
                <a:latin typeface="微软雅黑" panose="020B0503020204020204" pitchFamily="34" charset="-122"/>
                <a:sym typeface="Symbol" panose="05050102010706020507" pitchFamily="18" charset="2"/>
              </a:rPr>
              <a:t>，电子做减速运动</a:t>
            </a:r>
            <a:endParaRPr lang="en-US" altLang="zh-CN" sz="1800">
              <a:latin typeface="微软雅黑" panose="020B0503020204020204" pitchFamily="34" charset="-122"/>
              <a:sym typeface="Symbol" panose="05050102010706020507" pitchFamily="18" charset="2"/>
            </a:endParaRPr>
          </a:p>
        </p:txBody>
      </p:sp>
      <p:sp>
        <p:nvSpPr>
          <p:cNvPr id="19" name="矩形 18"/>
          <p:cNvSpPr>
            <a:spLocks noChangeAspect="1" noChangeArrowheads="1"/>
          </p:cNvSpPr>
          <p:nvPr/>
        </p:nvSpPr>
        <p:spPr bwMode="auto">
          <a:xfrm>
            <a:off x="315913" y="5724525"/>
            <a:ext cx="1390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1800">
                <a:latin typeface="微软雅黑" panose="020B0503020204020204" pitchFamily="34" charset="-122"/>
                <a:sym typeface="Symbol" panose="05050102010706020507" pitchFamily="18" charset="2"/>
              </a:rPr>
              <a:t>k = </a:t>
            </a:r>
            <a:r>
              <a:rPr lang="en-US" altLang="zh-CN" sz="1800">
                <a:latin typeface="微软雅黑" panose="020B0503020204020204" pitchFamily="34" charset="-122"/>
              </a:rPr>
              <a:t>/a</a:t>
            </a:r>
            <a:endParaRPr lang="en-US" altLang="zh-CN" sz="1800">
              <a:latin typeface="微软雅黑" panose="020B0503020204020204" pitchFamily="34" charset="-122"/>
              <a:sym typeface="Symbol" panose="05050102010706020507" pitchFamily="18" charset="2"/>
            </a:endParaRPr>
          </a:p>
        </p:txBody>
      </p:sp>
      <p:sp>
        <p:nvSpPr>
          <p:cNvPr id="20" name="矩形 19"/>
          <p:cNvSpPr>
            <a:spLocks noChangeArrowheads="1"/>
          </p:cNvSpPr>
          <p:nvPr/>
        </p:nvSpPr>
        <p:spPr bwMode="auto">
          <a:xfrm>
            <a:off x="2914650" y="6156325"/>
            <a:ext cx="3810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1800">
                <a:latin typeface="微软雅黑" panose="020B0503020204020204" pitchFamily="34" charset="-122"/>
                <a:sym typeface="Symbol" panose="05050102010706020507" pitchFamily="18" charset="2"/>
              </a:rPr>
              <a:t>电子到达能带顶部</a:t>
            </a:r>
          </a:p>
        </p:txBody>
      </p:sp>
      <p:graphicFrame>
        <p:nvGraphicFramePr>
          <p:cNvPr id="21" name="对象 20"/>
          <p:cNvGraphicFramePr>
            <a:graphicFrameLocks noChangeAspect="1"/>
          </p:cNvGraphicFramePr>
          <p:nvPr/>
        </p:nvGraphicFramePr>
        <p:xfrm>
          <a:off x="406400" y="6092825"/>
          <a:ext cx="2271713" cy="431800"/>
        </p:xfrm>
        <a:graphic>
          <a:graphicData uri="http://schemas.openxmlformats.org/presentationml/2006/ole">
            <mc:AlternateContent xmlns:mc="http://schemas.openxmlformats.org/markup-compatibility/2006">
              <mc:Choice xmlns:v="urn:schemas-microsoft-com:vml" Requires="v">
                <p:oleObj spid="_x0000_s45080" r:id="rId13" imgW="1269449" imgH="241195" progId="Equation.DSMT4">
                  <p:embed/>
                </p:oleObj>
              </mc:Choice>
              <mc:Fallback>
                <p:oleObj r:id="rId13" imgW="1269449" imgH="241195" progId="Equation.DSMT4">
                  <p:embed/>
                  <p:pic>
                    <p:nvPicPr>
                      <p:cNvPr id="0" name="对象 20"/>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06400" y="6092825"/>
                        <a:ext cx="22717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nvGraphicFramePr>
        <p:xfrm>
          <a:off x="1423988" y="5734050"/>
          <a:ext cx="1122362" cy="431800"/>
        </p:xfrm>
        <a:graphic>
          <a:graphicData uri="http://schemas.openxmlformats.org/presentationml/2006/ole">
            <mc:AlternateContent xmlns:mc="http://schemas.openxmlformats.org/markup-compatibility/2006">
              <mc:Choice xmlns:v="urn:schemas-microsoft-com:vml" Requires="v">
                <p:oleObj spid="_x0000_s45081" r:id="rId15" imgW="532937" imgH="203024" progId="Equation.3">
                  <p:embed/>
                </p:oleObj>
              </mc:Choice>
              <mc:Fallback>
                <p:oleObj r:id="rId15" imgW="532937" imgH="203024" progId="Equation.3">
                  <p:embed/>
                  <p:pic>
                    <p:nvPicPr>
                      <p:cNvPr id="0" name="对象 21"/>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423988" y="5734050"/>
                        <a:ext cx="11223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 name="图片 22" descr="XCH005_00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9188" y="2657475"/>
            <a:ext cx="5091112"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997">
                                            <p:txEl>
                                              <p:pRg st="0" end="0"/>
                                            </p:txEl>
                                          </p:spTgt>
                                        </p:tgtEl>
                                        <p:attrNameLst>
                                          <p:attrName>style.visibility</p:attrName>
                                        </p:attrNameLst>
                                      </p:cBhvr>
                                      <p:to>
                                        <p:strVal val="visible"/>
                                      </p:to>
                                    </p:set>
                                    <p:animEffect transition="in" filter="dissolve">
                                      <p:cBhvr>
                                        <p:cTn id="7" dur="500"/>
                                        <p:tgtEl>
                                          <p:spTgt spid="41997">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1996"/>
                                        </p:tgtEl>
                                        <p:attrNameLst>
                                          <p:attrName>style.visibility</p:attrName>
                                        </p:attrNameLst>
                                      </p:cBhvr>
                                      <p:to>
                                        <p:strVal val="visible"/>
                                      </p:to>
                                    </p:set>
                                    <p:animEffect transition="in" filter="dissolve">
                                      <p:cBhvr>
                                        <p:cTn id="11" dur="500"/>
                                        <p:tgtEl>
                                          <p:spTgt spid="4199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42002"/>
                                        </p:tgtEl>
                                        <p:attrNameLst>
                                          <p:attrName>style.visibility</p:attrName>
                                        </p:attrNameLst>
                                      </p:cBhvr>
                                      <p:to>
                                        <p:strVal val="visible"/>
                                      </p:to>
                                    </p:set>
                                    <p:animEffect transition="in" filter="dissolve">
                                      <p:cBhvr>
                                        <p:cTn id="16" dur="500"/>
                                        <p:tgtEl>
                                          <p:spTgt spid="42002"/>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41989">
                                            <p:txEl>
                                              <p:pRg st="0" end="0"/>
                                            </p:txEl>
                                          </p:spTgt>
                                        </p:tgtEl>
                                        <p:attrNameLst>
                                          <p:attrName>style.visibility</p:attrName>
                                        </p:attrNameLst>
                                      </p:cBhvr>
                                      <p:to>
                                        <p:strVal val="visible"/>
                                      </p:to>
                                    </p:set>
                                    <p:animEffect transition="in" filter="dissolve">
                                      <p:cBhvr>
                                        <p:cTn id="20" dur="500"/>
                                        <p:tgtEl>
                                          <p:spTgt spid="41989">
                                            <p:txEl>
                                              <p:pRg st="0" end="0"/>
                                            </p:txEl>
                                          </p:spTgt>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41989">
                                            <p:txEl>
                                              <p:pRg st="1" end="1"/>
                                            </p:txEl>
                                          </p:spTgt>
                                        </p:tgtEl>
                                        <p:attrNameLst>
                                          <p:attrName>style.visibility</p:attrName>
                                        </p:attrNameLst>
                                      </p:cBhvr>
                                      <p:to>
                                        <p:strVal val="visible"/>
                                      </p:to>
                                    </p:set>
                                    <p:animEffect transition="in" filter="dissolve">
                                      <p:cBhvr>
                                        <p:cTn id="24" dur="500"/>
                                        <p:tgtEl>
                                          <p:spTgt spid="41989">
                                            <p:txEl>
                                              <p:pRg st="1" end="1"/>
                                            </p:txEl>
                                          </p:spTgt>
                                        </p:tgtEl>
                                      </p:cBhvr>
                                    </p:animEffect>
                                  </p:childTnLst>
                                </p:cTn>
                              </p:par>
                            </p:childTnLst>
                          </p:cTn>
                        </p:par>
                        <p:par>
                          <p:cTn id="25" fill="hold" nodeType="afterGroup">
                            <p:stCondLst>
                              <p:cond delay="1500"/>
                            </p:stCondLst>
                            <p:childTnLst>
                              <p:par>
                                <p:cTn id="26" presetID="9"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dissolve">
                                      <p:cBhvr>
                                        <p:cTn id="33" dur="500"/>
                                        <p:tgtEl>
                                          <p:spTgt spid="14">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dissolve">
                                      <p:cBhvr>
                                        <p:cTn id="38" dur="500"/>
                                        <p:tgtEl>
                                          <p:spTgt spid="15">
                                            <p:txEl>
                                              <p:pRg st="0" end="0"/>
                                            </p:txEl>
                                          </p:spTgt>
                                        </p:tgtEl>
                                      </p:cBhvr>
                                    </p:animEffect>
                                  </p:childTnLst>
                                </p:cTn>
                              </p:par>
                            </p:childTnLst>
                          </p:cTn>
                        </p:par>
                        <p:par>
                          <p:cTn id="39" fill="hold" nodeType="afterGroup">
                            <p:stCondLst>
                              <p:cond delay="500"/>
                            </p:stCondLst>
                            <p:childTnLst>
                              <p:par>
                                <p:cTn id="40" presetID="9" presetClass="entr" presetSubtype="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ssolve">
                                      <p:cBhvr>
                                        <p:cTn id="47" dur="500"/>
                                        <p:tgtEl>
                                          <p:spTgt spid="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8">
                                            <p:txEl>
                                              <p:pRg st="0" end="0"/>
                                            </p:txEl>
                                          </p:spTgt>
                                        </p:tgtEl>
                                        <p:attrNameLst>
                                          <p:attrName>style.visibility</p:attrName>
                                        </p:attrNameLst>
                                      </p:cBhvr>
                                      <p:to>
                                        <p:strVal val="visible"/>
                                      </p:to>
                                    </p:set>
                                    <p:animEffect transition="in" filter="dissolve">
                                      <p:cBhvr>
                                        <p:cTn id="52" dur="500"/>
                                        <p:tgtEl>
                                          <p:spTgt spid="18">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9">
                                            <p:txEl>
                                              <p:pRg st="0" end="0"/>
                                            </p:txEl>
                                          </p:spTgt>
                                        </p:tgtEl>
                                        <p:attrNameLst>
                                          <p:attrName>style.visibility</p:attrName>
                                        </p:attrNameLst>
                                      </p:cBhvr>
                                      <p:to>
                                        <p:strVal val="visible"/>
                                      </p:to>
                                    </p:set>
                                    <p:animEffect transition="in" filter="dissolve">
                                      <p:cBhvr>
                                        <p:cTn id="57" dur="500"/>
                                        <p:tgtEl>
                                          <p:spTgt spid="19">
                                            <p:txEl>
                                              <p:pRg st="0" end="0"/>
                                            </p:txEl>
                                          </p:spTgt>
                                        </p:tgtEl>
                                      </p:cBhvr>
                                    </p:animEffect>
                                  </p:childTnLst>
                                </p:cTn>
                              </p:par>
                            </p:childTnLst>
                          </p:cTn>
                        </p:par>
                        <p:par>
                          <p:cTn id="58" fill="hold" nodeType="afterGroup">
                            <p:stCondLst>
                              <p:cond delay="500"/>
                            </p:stCondLst>
                            <p:childTnLst>
                              <p:par>
                                <p:cTn id="59" presetID="9" presetClass="entr" presetSubtype="0"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500"/>
                                        <p:tgtEl>
                                          <p:spTgt spid="2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dissolve">
                                      <p:cBhvr>
                                        <p:cTn id="66" dur="500"/>
                                        <p:tgtEl>
                                          <p:spTgt spid="21"/>
                                        </p:tgtEl>
                                      </p:cBhvr>
                                    </p:animEffect>
                                  </p:childTnLst>
                                </p:cTn>
                              </p:par>
                            </p:childTnLst>
                          </p:cTn>
                        </p:par>
                        <p:par>
                          <p:cTn id="67" fill="hold" nodeType="afterGroup">
                            <p:stCondLst>
                              <p:cond delay="500"/>
                            </p:stCondLst>
                            <p:childTnLst>
                              <p:par>
                                <p:cTn id="68" presetID="9" presetClass="entr" presetSubtype="0" fill="hold" grpId="0" nodeType="afterEffect">
                                  <p:stCondLst>
                                    <p:cond delay="0"/>
                                  </p:stCondLst>
                                  <p:childTnLst>
                                    <p:set>
                                      <p:cBhvr>
                                        <p:cTn id="69" dur="1" fill="hold">
                                          <p:stCondLst>
                                            <p:cond delay="0"/>
                                          </p:stCondLst>
                                        </p:cTn>
                                        <p:tgtEl>
                                          <p:spTgt spid="20">
                                            <p:txEl>
                                              <p:pRg st="0" end="0"/>
                                            </p:txEl>
                                          </p:spTgt>
                                        </p:tgtEl>
                                        <p:attrNameLst>
                                          <p:attrName>style.visibility</p:attrName>
                                        </p:attrNameLst>
                                      </p:cBhvr>
                                      <p:to>
                                        <p:strVal val="visible"/>
                                      </p:to>
                                    </p:set>
                                    <p:animEffect transition="in" filter="dissolve">
                                      <p:cBhvr>
                                        <p:cTn id="70" dur="500"/>
                                        <p:tgtEl>
                                          <p:spTgt spid="20">
                                            <p:txEl>
                                              <p:pRg st="0" end="0"/>
                                            </p:txEl>
                                          </p:spTgt>
                                        </p:tgtEl>
                                      </p:cBhvr>
                                    </p:animEffect>
                                  </p:childTnLst>
                                </p:cTn>
                              </p:par>
                            </p:childTnLst>
                          </p:cTn>
                        </p:par>
                        <p:par>
                          <p:cTn id="71" fill="hold" nodeType="afterGroup">
                            <p:stCondLst>
                              <p:cond delay="1000"/>
                            </p:stCondLst>
                            <p:childTnLst>
                              <p:par>
                                <p:cTn id="72" presetID="9" presetClass="entr" presetSubtype="0"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dissolve">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build="p" advAuto="0"/>
      <p:bldP spid="41997" grpId="0" build="p" advAuto="0"/>
      <p:bldP spid="14" grpId="0" build="p"/>
      <p:bldP spid="15" grpId="0" build="p"/>
      <p:bldP spid="18" grpId="0" build="p"/>
      <p:bldP spid="19" grpId="0" build="p"/>
      <p:bldP spid="20" grpId="0" build="p"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矩形 8197"/>
          <p:cNvSpPr>
            <a:spLocks noChangeArrowheads="1"/>
          </p:cNvSpPr>
          <p:nvPr/>
        </p:nvSpPr>
        <p:spPr bwMode="auto">
          <a:xfrm>
            <a:off x="487363" y="1679575"/>
            <a:ext cx="2438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400">
                <a:latin typeface="微软雅黑" panose="020B0503020204020204" pitchFamily="34" charset="-122"/>
              </a:rPr>
              <a:t>能带的倾斜 </a:t>
            </a:r>
          </a:p>
        </p:txBody>
      </p:sp>
      <p:sp>
        <p:nvSpPr>
          <p:cNvPr id="8199" name="矩形 8198"/>
          <p:cNvSpPr>
            <a:spLocks noChangeArrowheads="1"/>
          </p:cNvSpPr>
          <p:nvPr/>
        </p:nvSpPr>
        <p:spPr bwMode="auto">
          <a:xfrm>
            <a:off x="2700338" y="1709738"/>
            <a:ext cx="6100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000">
                <a:latin typeface="微软雅黑" panose="020B0503020204020204" pitchFamily="34" charset="-122"/>
              </a:rPr>
              <a:t>外电场对电子能量本征值附加的能量</a:t>
            </a:r>
            <a:r>
              <a:rPr lang="en-US" altLang="zh-CN" sz="2000">
                <a:latin typeface="微软雅黑" panose="020B0503020204020204" pitchFamily="34" charset="-122"/>
              </a:rPr>
              <a:t>,</a:t>
            </a:r>
            <a:r>
              <a:rPr lang="en-US" altLang="zh-CN" sz="2000">
                <a:latin typeface="微软雅黑" panose="020B0503020204020204" pitchFamily="34" charset="-122"/>
                <a:sym typeface="Symbol" panose="05050102010706020507" pitchFamily="18" charset="2"/>
              </a:rPr>
              <a:t> E</a:t>
            </a:r>
            <a:r>
              <a:rPr lang="zh-CN" altLang="en-US" sz="2000">
                <a:latin typeface="微软雅黑" panose="020B0503020204020204" pitchFamily="34" charset="-122"/>
                <a:sym typeface="Symbol" panose="05050102010706020507" pitchFamily="18" charset="2"/>
              </a:rPr>
              <a:t>沿 </a:t>
            </a:r>
            <a:r>
              <a:rPr lang="en-US" altLang="zh-CN" sz="2000">
                <a:latin typeface="微软雅黑" panose="020B0503020204020204" pitchFamily="34" charset="-122"/>
                <a:sym typeface="Symbol" panose="05050102010706020507" pitchFamily="18" charset="2"/>
              </a:rPr>
              <a:t>– x </a:t>
            </a:r>
            <a:r>
              <a:rPr lang="zh-CN" altLang="en-US" sz="2000">
                <a:latin typeface="微软雅黑" panose="020B0503020204020204" pitchFamily="34" charset="-122"/>
                <a:sym typeface="Symbol" panose="05050102010706020507" pitchFamily="18" charset="2"/>
              </a:rPr>
              <a:t>方向</a:t>
            </a:r>
          </a:p>
        </p:txBody>
      </p:sp>
      <p:graphicFrame>
        <p:nvGraphicFramePr>
          <p:cNvPr id="8205" name="对象 8204"/>
          <p:cNvGraphicFramePr>
            <a:graphicFrameLocks/>
          </p:cNvGraphicFramePr>
          <p:nvPr/>
        </p:nvGraphicFramePr>
        <p:xfrm>
          <a:off x="373063" y="2263775"/>
          <a:ext cx="1517650" cy="449263"/>
        </p:xfrm>
        <a:graphic>
          <a:graphicData uri="http://schemas.openxmlformats.org/presentationml/2006/ole">
            <mc:AlternateContent xmlns:mc="http://schemas.openxmlformats.org/markup-compatibility/2006">
              <mc:Choice xmlns:v="urn:schemas-microsoft-com:vml" Requires="v">
                <p:oleObj spid="_x0000_s46090" r:id="rId3" imgW="685205" imgH="203024" progId="Equation.3">
                  <p:embed/>
                </p:oleObj>
              </mc:Choice>
              <mc:Fallback>
                <p:oleObj r:id="rId3" imgW="685205" imgH="203024" progId="Equation.3">
                  <p:embed/>
                  <p:pic>
                    <p:nvPicPr>
                      <p:cNvPr id="0" name="对象 8204"/>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73063" y="2263775"/>
                        <a:ext cx="15176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06" name="对象 8205"/>
          <p:cNvGraphicFramePr>
            <a:graphicFrameLocks/>
          </p:cNvGraphicFramePr>
          <p:nvPr/>
        </p:nvGraphicFramePr>
        <p:xfrm>
          <a:off x="2909888" y="2274888"/>
          <a:ext cx="1041400" cy="365125"/>
        </p:xfrm>
        <a:graphic>
          <a:graphicData uri="http://schemas.openxmlformats.org/presentationml/2006/ole">
            <mc:AlternateContent xmlns:mc="http://schemas.openxmlformats.org/markup-compatibility/2006">
              <mc:Choice xmlns:v="urn:schemas-microsoft-com:vml" Requires="v">
                <p:oleObj spid="_x0000_s46091" r:id="rId5" imgW="469289" imgH="164885" progId="Equation.3">
                  <p:embed/>
                </p:oleObj>
              </mc:Choice>
              <mc:Fallback>
                <p:oleObj r:id="rId5" imgW="469289" imgH="164885" progId="Equation.3">
                  <p:embed/>
                  <p:pic>
                    <p:nvPicPr>
                      <p:cNvPr id="0" name="对象 8205"/>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909888" y="2274888"/>
                        <a:ext cx="1041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07" name="对象 8206"/>
          <p:cNvGraphicFramePr>
            <a:graphicFrameLocks/>
          </p:cNvGraphicFramePr>
          <p:nvPr/>
        </p:nvGraphicFramePr>
        <p:xfrm>
          <a:off x="4802188" y="2220913"/>
          <a:ext cx="1630362" cy="449262"/>
        </p:xfrm>
        <a:graphic>
          <a:graphicData uri="http://schemas.openxmlformats.org/presentationml/2006/ole">
            <mc:AlternateContent xmlns:mc="http://schemas.openxmlformats.org/markup-compatibility/2006">
              <mc:Choice xmlns:v="urn:schemas-microsoft-com:vml" Requires="v">
                <p:oleObj spid="_x0000_s46092" r:id="rId7" imgW="735961" imgH="203024" progId="Equation.3">
                  <p:embed/>
                </p:oleObj>
              </mc:Choice>
              <mc:Fallback>
                <p:oleObj r:id="rId7" imgW="735961" imgH="203024" progId="Equation.3">
                  <p:embed/>
                  <p:pic>
                    <p:nvPicPr>
                      <p:cNvPr id="0" name="对象 8206"/>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802188" y="2220913"/>
                        <a:ext cx="16303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212" name="图片 8211" descr="XCH005_005"/>
          <p:cNvPicPr>
            <a:picLocks noChangeAspect="1" noChangeArrowheads="1"/>
          </p:cNvPicPr>
          <p:nvPr/>
        </p:nvPicPr>
        <p:blipFill>
          <a:blip r:embed="rId9">
            <a:extLst>
              <a:ext uri="{28A0092B-C50C-407E-A947-70E740481C1C}">
                <a14:useLocalDpi xmlns:a14="http://schemas.microsoft.com/office/drawing/2010/main" val="0"/>
              </a:ext>
            </a:extLst>
          </a:blip>
          <a:srcRect r="3133"/>
          <a:stretch>
            <a:fillRect/>
          </a:stretch>
        </p:blipFill>
        <p:spPr bwMode="auto">
          <a:xfrm>
            <a:off x="1055688" y="2774950"/>
            <a:ext cx="7032625" cy="36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0" name="矩形 9"/>
          <p:cNvSpPr>
            <a:spLocks noChangeArrowheads="1"/>
          </p:cNvSpPr>
          <p:nvPr/>
        </p:nvSpPr>
        <p:spPr bwMode="auto">
          <a:xfrm>
            <a:off x="228600" y="962025"/>
            <a:ext cx="895191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 typeface="Wingdings" panose="05000000000000000000" pitchFamily="2" charset="2"/>
              <a:buChar char="Ø"/>
            </a:pPr>
            <a:r>
              <a:rPr lang="zh-CN" altLang="en-US" sz="2200">
                <a:solidFill>
                  <a:srgbClr val="800000"/>
                </a:solidFill>
                <a:latin typeface="微软雅黑" panose="020B0503020204020204" pitchFamily="34" charset="-122"/>
              </a:rPr>
              <a:t>电子运动在实空间中的描述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dissolve">
                                      <p:cBhvr>
                                        <p:cTn id="7" dur="500"/>
                                        <p:tgtEl>
                                          <p:spTgt spid="8198">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199">
                                            <p:txEl>
                                              <p:pRg st="0" end="0"/>
                                            </p:txEl>
                                          </p:spTgt>
                                        </p:tgtEl>
                                        <p:attrNameLst>
                                          <p:attrName>style.visibility</p:attrName>
                                        </p:attrNameLst>
                                      </p:cBhvr>
                                      <p:to>
                                        <p:strVal val="visible"/>
                                      </p:to>
                                    </p:set>
                                    <p:animEffect transition="in" filter="dissolve">
                                      <p:cBhvr>
                                        <p:cTn id="11" dur="500"/>
                                        <p:tgtEl>
                                          <p:spTgt spid="8199">
                                            <p:txEl>
                                              <p:pRg st="0" end="0"/>
                                            </p:txEl>
                                          </p:spTgt>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8205"/>
                                        </p:tgtEl>
                                        <p:attrNameLst>
                                          <p:attrName>style.visibility</p:attrName>
                                        </p:attrNameLst>
                                      </p:cBhvr>
                                      <p:to>
                                        <p:strVal val="visible"/>
                                      </p:to>
                                    </p:set>
                                    <p:animEffect transition="in" filter="dissolve">
                                      <p:cBhvr>
                                        <p:cTn id="15" dur="500"/>
                                        <p:tgtEl>
                                          <p:spTgt spid="820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8206"/>
                                        </p:tgtEl>
                                        <p:attrNameLst>
                                          <p:attrName>style.visibility</p:attrName>
                                        </p:attrNameLst>
                                      </p:cBhvr>
                                      <p:to>
                                        <p:strVal val="visible"/>
                                      </p:to>
                                    </p:set>
                                    <p:animEffect transition="in" filter="dissolve">
                                      <p:cBhvr>
                                        <p:cTn id="20" dur="500"/>
                                        <p:tgtEl>
                                          <p:spTgt spid="82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8207"/>
                                        </p:tgtEl>
                                        <p:attrNameLst>
                                          <p:attrName>style.visibility</p:attrName>
                                        </p:attrNameLst>
                                      </p:cBhvr>
                                      <p:to>
                                        <p:strVal val="visible"/>
                                      </p:to>
                                    </p:set>
                                    <p:animEffect transition="in" filter="dissolve">
                                      <p:cBhvr>
                                        <p:cTn id="25" dur="500"/>
                                        <p:tgtEl>
                                          <p:spTgt spid="8207"/>
                                        </p:tgtEl>
                                      </p:cBhvr>
                                    </p:animEffec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8212"/>
                                        </p:tgtEl>
                                        <p:attrNameLst>
                                          <p:attrName>style.visibility</p:attrName>
                                        </p:attrNameLst>
                                      </p:cBhvr>
                                      <p:to>
                                        <p:strVal val="visible"/>
                                      </p:to>
                                    </p:set>
                                    <p:animEffect transition="in" filter="dissolve">
                                      <p:cBhvr>
                                        <p:cTn id="29" dur="500"/>
                                        <p:tgtEl>
                                          <p:spTgt spid="8212"/>
                                        </p:tgtEl>
                                      </p:cBhvr>
                                    </p:animEffect>
                                  </p:childTnLst>
                                </p:cTn>
                              </p:par>
                            </p:childTnLst>
                          </p:cTn>
                        </p:par>
                        <p:par>
                          <p:cTn id="30" fill="hold" nodeType="afterGroup">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dissolve">
                                      <p:cBhvr>
                                        <p:cTn id="3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p:bldP spid="8199" grpId="0" build="p" advAuto="0"/>
      <p:bldP spid="10" grpId="0" build="p"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矩形 9219"/>
          <p:cNvSpPr>
            <a:spLocks noChangeArrowheads="1"/>
          </p:cNvSpPr>
          <p:nvPr/>
        </p:nvSpPr>
        <p:spPr bwMode="auto">
          <a:xfrm>
            <a:off x="395288" y="1557338"/>
            <a:ext cx="8856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2000">
                <a:latin typeface="微软雅黑" panose="020B0503020204020204" pitchFamily="34" charset="-122"/>
              </a:rPr>
              <a:t>t=0</a:t>
            </a:r>
            <a:r>
              <a:rPr lang="zh-CN" altLang="en-US" sz="2000">
                <a:latin typeface="微软雅黑" panose="020B0503020204020204" pitchFamily="34" charset="-122"/>
              </a:rPr>
              <a:t>电子由带底</a:t>
            </a:r>
            <a:r>
              <a:rPr lang="en-US" altLang="zh-CN" sz="2000">
                <a:latin typeface="微软雅黑" panose="020B0503020204020204" pitchFamily="34" charset="-122"/>
              </a:rPr>
              <a:t>A</a:t>
            </a:r>
            <a:r>
              <a:rPr lang="zh-CN" altLang="en-US" sz="2000">
                <a:latin typeface="微软雅黑" panose="020B0503020204020204" pitchFamily="34" charset="-122"/>
              </a:rPr>
              <a:t>点经过</a:t>
            </a:r>
            <a:r>
              <a:rPr lang="en-US" altLang="zh-CN" sz="2000">
                <a:latin typeface="微软雅黑" panose="020B0503020204020204" pitchFamily="34" charset="-122"/>
              </a:rPr>
              <a:t>B</a:t>
            </a:r>
            <a:r>
              <a:rPr lang="zh-CN" altLang="en-US" sz="2000">
                <a:latin typeface="微软雅黑" panose="020B0503020204020204" pitchFamily="34" charset="-122"/>
              </a:rPr>
              <a:t>点到达</a:t>
            </a:r>
            <a:r>
              <a:rPr lang="en-US" altLang="zh-CN" sz="2000">
                <a:latin typeface="微软雅黑" panose="020B0503020204020204" pitchFamily="34" charset="-122"/>
              </a:rPr>
              <a:t>C</a:t>
            </a:r>
            <a:r>
              <a:rPr lang="zh-CN" altLang="en-US" sz="2000">
                <a:latin typeface="微软雅黑" panose="020B0503020204020204" pitchFamily="34" charset="-122"/>
              </a:rPr>
              <a:t>点 ：</a:t>
            </a:r>
            <a:r>
              <a:rPr lang="en-US" altLang="zh-CN" sz="2000">
                <a:latin typeface="微软雅黑" panose="020B0503020204020204" pitchFamily="34" charset="-122"/>
              </a:rPr>
              <a:t> k=0 </a:t>
            </a:r>
            <a:r>
              <a:rPr lang="zh-CN" altLang="en-US" sz="2000">
                <a:latin typeface="微软雅黑" panose="020B0503020204020204" pitchFamily="34" charset="-122"/>
              </a:rPr>
              <a:t>到 </a:t>
            </a:r>
            <a:r>
              <a:rPr lang="en-US" altLang="zh-CN" sz="2000">
                <a:latin typeface="微软雅黑" panose="020B0503020204020204" pitchFamily="34" charset="-122"/>
              </a:rPr>
              <a:t>k=</a:t>
            </a:r>
            <a:r>
              <a:rPr lang="en-US" altLang="zh-CN" sz="2000">
                <a:latin typeface="微软雅黑" panose="020B0503020204020204" pitchFamily="34" charset="-122"/>
                <a:sym typeface="Symbol" panose="05050102010706020507" pitchFamily="18" charset="2"/>
              </a:rPr>
              <a:t></a:t>
            </a:r>
            <a:r>
              <a:rPr lang="en-US" altLang="zh-CN" sz="2000">
                <a:latin typeface="微软雅黑" panose="020B0503020204020204" pitchFamily="34" charset="-122"/>
              </a:rPr>
              <a:t>/a </a:t>
            </a:r>
            <a:r>
              <a:rPr lang="zh-CN" altLang="en-US" sz="2000">
                <a:latin typeface="微软雅黑" panose="020B0503020204020204" pitchFamily="34" charset="-122"/>
                <a:sym typeface="Symbol" panose="05050102010706020507" pitchFamily="18" charset="2"/>
              </a:rPr>
              <a:t>的运动</a:t>
            </a:r>
          </a:p>
        </p:txBody>
      </p:sp>
      <p:sp>
        <p:nvSpPr>
          <p:cNvPr id="9221" name="矩形 9220"/>
          <p:cNvSpPr>
            <a:spLocks noChangeArrowheads="1"/>
          </p:cNvSpPr>
          <p:nvPr/>
        </p:nvSpPr>
        <p:spPr bwMode="auto">
          <a:xfrm>
            <a:off x="323850" y="1916113"/>
            <a:ext cx="8620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 typeface="Wingdings" panose="05000000000000000000" pitchFamily="2" charset="2"/>
              <a:buChar char="Ø"/>
            </a:pPr>
            <a:r>
              <a:rPr lang="zh-CN" altLang="en-US" sz="2000">
                <a:latin typeface="微软雅黑" panose="020B0503020204020204" pitchFamily="34" charset="-122"/>
                <a:sym typeface="Symbol" panose="05050102010706020507" pitchFamily="18" charset="2"/>
              </a:rPr>
              <a:t>在</a:t>
            </a:r>
            <a:r>
              <a:rPr lang="en-US" altLang="zh-CN" sz="2000">
                <a:latin typeface="微软雅黑" panose="020B0503020204020204" pitchFamily="34" charset="-122"/>
                <a:sym typeface="Symbol" panose="05050102010706020507" pitchFamily="18" charset="2"/>
              </a:rPr>
              <a:t>C</a:t>
            </a:r>
            <a:r>
              <a:rPr lang="zh-CN" altLang="en-US" sz="2000">
                <a:latin typeface="微软雅黑" panose="020B0503020204020204" pitchFamily="34" charset="-122"/>
                <a:sym typeface="Symbol" panose="05050102010706020507" pitchFamily="18" charset="2"/>
              </a:rPr>
              <a:t>点电子遇到带隙，相对于存在一个位垒，电子将被全部反射回来，电子由</a:t>
            </a:r>
            <a:r>
              <a:rPr lang="en-US" altLang="zh-CN" sz="2000">
                <a:latin typeface="微软雅黑" panose="020B0503020204020204" pitchFamily="34" charset="-122"/>
                <a:sym typeface="Symbol" panose="05050102010706020507" pitchFamily="18" charset="2"/>
              </a:rPr>
              <a:t>C</a:t>
            </a:r>
            <a:r>
              <a:rPr lang="zh-CN" altLang="en-US" sz="2000">
                <a:latin typeface="微软雅黑" panose="020B0503020204020204" pitchFamily="34" charset="-122"/>
                <a:sym typeface="Symbol" panose="05050102010706020507" pitchFamily="18" charset="2"/>
              </a:rPr>
              <a:t>点经过</a:t>
            </a:r>
            <a:r>
              <a:rPr lang="en-US" altLang="zh-CN" sz="2000">
                <a:latin typeface="微软雅黑" panose="020B0503020204020204" pitchFamily="34" charset="-122"/>
                <a:sym typeface="Symbol" panose="05050102010706020507" pitchFamily="18" charset="2"/>
              </a:rPr>
              <a:t>B</a:t>
            </a:r>
            <a:r>
              <a:rPr lang="zh-CN" altLang="en-US" sz="2000">
                <a:latin typeface="微软雅黑" panose="020B0503020204020204" pitchFamily="34" charset="-122"/>
                <a:sym typeface="Symbol" panose="05050102010706020507" pitchFamily="18" charset="2"/>
              </a:rPr>
              <a:t>点回到</a:t>
            </a:r>
            <a:r>
              <a:rPr lang="en-US" altLang="zh-CN" sz="2000">
                <a:latin typeface="微软雅黑" panose="020B0503020204020204" pitchFamily="34" charset="-122"/>
                <a:sym typeface="Symbol" panose="05050102010706020507" pitchFamily="18" charset="2"/>
              </a:rPr>
              <a:t>A</a:t>
            </a:r>
            <a:r>
              <a:rPr lang="zh-CN" altLang="en-US" sz="2000">
                <a:latin typeface="微软雅黑" panose="020B0503020204020204" pitchFamily="34" charset="-122"/>
                <a:sym typeface="Symbol" panose="05050102010706020507" pitchFamily="18" charset="2"/>
              </a:rPr>
              <a:t>点：</a:t>
            </a:r>
            <a:r>
              <a:rPr lang="en-US" altLang="zh-CN" sz="2000">
                <a:latin typeface="微软雅黑" panose="020B0503020204020204" pitchFamily="34" charset="-122"/>
                <a:sym typeface="Symbol" panose="05050102010706020507" pitchFamily="18" charset="2"/>
              </a:rPr>
              <a:t>k=-</a:t>
            </a:r>
            <a:r>
              <a:rPr lang="en-US" altLang="zh-CN" sz="2000">
                <a:latin typeface="微软雅黑" panose="020B0503020204020204" pitchFamily="34" charset="-122"/>
              </a:rPr>
              <a:t>/a </a:t>
            </a:r>
            <a:r>
              <a:rPr lang="zh-CN" altLang="en-US" sz="2000">
                <a:latin typeface="微软雅黑" panose="020B0503020204020204" pitchFamily="34" charset="-122"/>
                <a:sym typeface="Symbol" panose="05050102010706020507" pitchFamily="18" charset="2"/>
              </a:rPr>
              <a:t>到 </a:t>
            </a:r>
            <a:r>
              <a:rPr lang="en-US" altLang="zh-CN" sz="2000">
                <a:latin typeface="微软雅黑" panose="020B0503020204020204" pitchFamily="34" charset="-122"/>
                <a:sym typeface="Symbol" panose="05050102010706020507" pitchFamily="18" charset="2"/>
              </a:rPr>
              <a:t>k=0 </a:t>
            </a:r>
            <a:r>
              <a:rPr lang="zh-CN" altLang="en-US" sz="2000">
                <a:latin typeface="微软雅黑" panose="020B0503020204020204" pitchFamily="34" charset="-122"/>
                <a:sym typeface="Symbol" panose="05050102010706020507" pitchFamily="18" charset="2"/>
              </a:rPr>
              <a:t>的运动</a:t>
            </a:r>
          </a:p>
        </p:txBody>
      </p:sp>
      <p:pic>
        <p:nvPicPr>
          <p:cNvPr id="9225" name="图片 9224" descr="XCH005_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25" y="2651125"/>
            <a:ext cx="43148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a:spLocks noChangeArrowheads="1"/>
          </p:cNvSpPr>
          <p:nvPr/>
        </p:nvSpPr>
        <p:spPr bwMode="auto">
          <a:xfrm>
            <a:off x="228600" y="962025"/>
            <a:ext cx="41687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 typeface="Wingdings" panose="05000000000000000000" pitchFamily="2" charset="2"/>
              <a:buChar char="Ø"/>
            </a:pPr>
            <a:r>
              <a:rPr lang="zh-CN" altLang="en-US" sz="2200">
                <a:solidFill>
                  <a:srgbClr val="800000"/>
                </a:solidFill>
                <a:latin typeface="微软雅黑" panose="020B0503020204020204" pitchFamily="34" charset="-122"/>
              </a:rPr>
              <a:t>电子在实空间中运动的振荡</a:t>
            </a:r>
          </a:p>
        </p:txBody>
      </p:sp>
      <p:sp>
        <p:nvSpPr>
          <p:cNvPr id="47110"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pic>
        <p:nvPicPr>
          <p:cNvPr id="10" name="图片 9" descr="XCH005_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2636838"/>
            <a:ext cx="400208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a:spLocks noChangeArrowheads="1"/>
          </p:cNvSpPr>
          <p:nvPr/>
        </p:nvSpPr>
        <p:spPr bwMode="auto">
          <a:xfrm>
            <a:off x="395288" y="5330825"/>
            <a:ext cx="8280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 typeface="Wingdings" panose="05000000000000000000" pitchFamily="2" charset="2"/>
              <a:buChar char="Ø"/>
            </a:pPr>
            <a:r>
              <a:rPr lang="zh-CN" altLang="en-US" sz="2000">
                <a:latin typeface="微软雅黑" panose="020B0503020204020204" pitchFamily="34" charset="-122"/>
              </a:rPr>
              <a:t>电子在运动的过程中，由于受到声子、杂质和缺陷的散射（碰撞），相邻两次散射之间的平均时间间隔为电子的平均自由运动时间：</a:t>
            </a:r>
            <a:r>
              <a:rPr lang="en-US" altLang="zh-CN" sz="2000">
                <a:latin typeface="微软雅黑" panose="020B0503020204020204" pitchFamily="34" charset="-122"/>
                <a:sym typeface="Symbol" panose="05050102010706020507" pitchFamily="18" charset="2"/>
              </a:rPr>
              <a:t></a:t>
            </a:r>
          </a:p>
        </p:txBody>
      </p:sp>
      <p:sp>
        <p:nvSpPr>
          <p:cNvPr id="12" name="矩形 11"/>
          <p:cNvSpPr>
            <a:spLocks noChangeArrowheads="1"/>
          </p:cNvSpPr>
          <p:nvPr/>
        </p:nvSpPr>
        <p:spPr bwMode="auto">
          <a:xfrm>
            <a:off x="395288" y="6021388"/>
            <a:ext cx="7705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 typeface="Wingdings" panose="05000000000000000000" pitchFamily="2" charset="2"/>
              <a:buChar char="Ø"/>
            </a:pPr>
            <a:r>
              <a:rPr lang="zh-CN" altLang="en-US" sz="2000">
                <a:latin typeface="微软雅黑" panose="020B0503020204020204" pitchFamily="34" charset="-122"/>
              </a:rPr>
              <a:t>如果</a:t>
            </a:r>
            <a:r>
              <a:rPr lang="en-US" altLang="zh-CN" sz="2000">
                <a:latin typeface="微软雅黑" panose="020B0503020204020204" pitchFamily="34" charset="-122"/>
                <a:sym typeface="Symbol" panose="05050102010706020507" pitchFamily="18" charset="2"/>
              </a:rPr>
              <a:t> </a:t>
            </a:r>
            <a:r>
              <a:rPr lang="zh-CN" altLang="en-US" sz="2000">
                <a:latin typeface="微软雅黑" panose="020B0503020204020204" pitchFamily="34" charset="-122"/>
              </a:rPr>
              <a:t>很小，电子来不及完成振荡运动就被散射破坏了</a:t>
            </a:r>
            <a:endParaRPr lang="zh-CN" altLang="en-US" sz="2000">
              <a:latin typeface="微软雅黑" panose="020B0503020204020204" pitchFamily="34" charset="-122"/>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9225"/>
                                        </p:tgtEl>
                                        <p:attrNameLst>
                                          <p:attrName>style.visibility</p:attrName>
                                        </p:attrNameLst>
                                      </p:cBhvr>
                                      <p:to>
                                        <p:strVal val="visible"/>
                                      </p:to>
                                    </p:set>
                                    <p:animEffect transition="in" filter="dissolve">
                                      <p:cBhvr>
                                        <p:cTn id="7" dur="500"/>
                                        <p:tgtEl>
                                          <p:spTgt spid="92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20">
                                            <p:txEl>
                                              <p:pRg st="0" end="0"/>
                                            </p:txEl>
                                          </p:spTgt>
                                        </p:tgtEl>
                                        <p:attrNameLst>
                                          <p:attrName>style.visibility</p:attrName>
                                        </p:attrNameLst>
                                      </p:cBhvr>
                                      <p:to>
                                        <p:strVal val="visible"/>
                                      </p:to>
                                    </p:set>
                                    <p:animEffect transition="in" filter="dissolve">
                                      <p:cBhvr>
                                        <p:cTn id="12" dur="500"/>
                                        <p:tgtEl>
                                          <p:spTgt spid="922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21"/>
                                        </p:tgtEl>
                                        <p:attrNameLst>
                                          <p:attrName>style.visibility</p:attrName>
                                        </p:attrNameLst>
                                      </p:cBhvr>
                                      <p:to>
                                        <p:strVal val="visible"/>
                                      </p:to>
                                    </p:set>
                                    <p:animEffect transition="in" filter="dissolve">
                                      <p:cBhvr>
                                        <p:cTn id="17" dur="500"/>
                                        <p:tgtEl>
                                          <p:spTgt spid="9221"/>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dissolve">
                                      <p:cBhvr>
                                        <p:cTn id="21" dur="500"/>
                                        <p:tgtEl>
                                          <p:spTgt spid="8">
                                            <p:txEl>
                                              <p:pRg st="0" end="0"/>
                                            </p:txEl>
                                          </p:spTgt>
                                        </p:tgtEl>
                                      </p:cBhvr>
                                    </p:animEffect>
                                  </p:childTnLst>
                                </p:cTn>
                              </p:par>
                            </p:childTnLst>
                          </p:cTn>
                        </p:par>
                        <p:par>
                          <p:cTn id="22" fill="hold" nodeType="afterGroup">
                            <p:stCondLst>
                              <p:cond delay="1000"/>
                            </p:stCondLst>
                            <p:childTnLst>
                              <p:par>
                                <p:cTn id="23" presetID="9"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nodeType="afterGroup">
                            <p:stCondLst>
                              <p:cond delay="1500"/>
                            </p:stCondLst>
                            <p:childTnLst>
                              <p:par>
                                <p:cTn id="27" presetID="9" presetClass="entr" presetSubtype="0" fill="hold" grpId="0"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dissolve">
                                      <p:cBhvr>
                                        <p:cTn id="29" dur="500"/>
                                        <p:tgtEl>
                                          <p:spTgt spid="11">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dissolv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P spid="9221" grpId="0"/>
      <p:bldP spid="8" grpId="0" build="p" advAuto="0"/>
      <p:bldP spid="11" grpId="0" build="p" advAuto="0"/>
      <p:bldP spid="1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31454F0-E083-4A0A-82B5-19CB6FEBF79C}"/>
              </a:ext>
            </a:extLst>
          </p:cNvPr>
          <p:cNvSpPr/>
          <p:nvPr/>
        </p:nvSpPr>
        <p:spPr bwMode="auto">
          <a:xfrm>
            <a:off x="2268538" y="3830638"/>
            <a:ext cx="2219325" cy="771525"/>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sz="2000"/>
          </a:p>
        </p:txBody>
      </p:sp>
      <p:graphicFrame>
        <p:nvGraphicFramePr>
          <p:cNvPr id="44037" name="对象 44036"/>
          <p:cNvGraphicFramePr>
            <a:graphicFrameLocks/>
          </p:cNvGraphicFramePr>
          <p:nvPr/>
        </p:nvGraphicFramePr>
        <p:xfrm>
          <a:off x="2341563" y="3778250"/>
          <a:ext cx="2078037" cy="823913"/>
        </p:xfrm>
        <a:graphic>
          <a:graphicData uri="http://schemas.openxmlformats.org/presentationml/2006/ole">
            <mc:AlternateContent xmlns:mc="http://schemas.openxmlformats.org/markup-compatibility/2006">
              <mc:Choice xmlns:v="urn:schemas-microsoft-com:vml" Requires="v">
                <p:oleObj spid="_x0000_s48145" r:id="rId3" imgW="983028" imgH="358049" progId="Equation.3">
                  <p:embed/>
                </p:oleObj>
              </mc:Choice>
              <mc:Fallback>
                <p:oleObj r:id="rId3" imgW="983028" imgH="358049" progId="Equation.3">
                  <p:embed/>
                  <p:pic>
                    <p:nvPicPr>
                      <p:cNvPr id="0" name="对象 44036"/>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341563" y="3778250"/>
                        <a:ext cx="2078037"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8" name="矩形 44037"/>
          <p:cNvSpPr>
            <a:spLocks noChangeArrowheads="1"/>
          </p:cNvSpPr>
          <p:nvPr/>
        </p:nvSpPr>
        <p:spPr bwMode="auto">
          <a:xfrm>
            <a:off x="574675" y="1989138"/>
            <a:ext cx="220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000">
                <a:latin typeface="微软雅黑" panose="020B0503020204020204" pitchFamily="34" charset="-122"/>
              </a:rPr>
              <a:t>振荡圆频率</a:t>
            </a:r>
            <a:endParaRPr lang="zh-CN" altLang="en-US" sz="2000">
              <a:latin typeface="微软雅黑" panose="020B0503020204020204" pitchFamily="34" charset="-122"/>
              <a:sym typeface="Symbol" panose="05050102010706020507" pitchFamily="18" charset="2"/>
            </a:endParaRPr>
          </a:p>
        </p:txBody>
      </p:sp>
      <p:sp>
        <p:nvSpPr>
          <p:cNvPr id="44039" name="矩形 44038"/>
          <p:cNvSpPr>
            <a:spLocks noChangeArrowheads="1"/>
          </p:cNvSpPr>
          <p:nvPr/>
        </p:nvSpPr>
        <p:spPr bwMode="auto">
          <a:xfrm>
            <a:off x="506413" y="4757738"/>
            <a:ext cx="7391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000">
                <a:latin typeface="微软雅黑" panose="020B0503020204020204" pitchFamily="34" charset="-122"/>
                <a:sym typeface="Symbol" panose="05050102010706020507" pitchFamily="18" charset="2"/>
              </a:rPr>
              <a:t>如果 </a:t>
            </a:r>
            <a:r>
              <a:rPr lang="en-US" altLang="zh-CN" sz="2000" i="1">
                <a:latin typeface="微软雅黑" panose="020B0503020204020204" pitchFamily="34" charset="-122"/>
                <a:sym typeface="Symbol" panose="05050102010706020507" pitchFamily="18" charset="2"/>
              </a:rPr>
              <a:t>a</a:t>
            </a:r>
            <a:r>
              <a:rPr lang="en-US" altLang="zh-CN" sz="2000">
                <a:latin typeface="微软雅黑" panose="020B0503020204020204" pitchFamily="34" charset="-122"/>
                <a:sym typeface="Symbol" panose="05050102010706020507" pitchFamily="18" charset="2"/>
              </a:rPr>
              <a:t>  </a:t>
            </a:r>
            <a:r>
              <a:rPr lang="en-US" altLang="zh-CN" sz="2000">
                <a:latin typeface="微软雅黑" panose="020B0503020204020204" pitchFamily="34" charset="-122"/>
              </a:rPr>
              <a:t>0.3 </a:t>
            </a:r>
            <a:r>
              <a:rPr lang="en-US" altLang="zh-CN" sz="2000" i="1">
                <a:latin typeface="微软雅黑" panose="020B0503020204020204" pitchFamily="34" charset="-122"/>
              </a:rPr>
              <a:t>nm</a:t>
            </a:r>
            <a:r>
              <a:rPr lang="en-US" altLang="zh-CN" sz="2000">
                <a:latin typeface="微软雅黑" panose="020B0503020204020204" pitchFamily="34" charset="-122"/>
              </a:rPr>
              <a:t>, </a:t>
            </a:r>
            <a:r>
              <a:rPr lang="en-US" altLang="zh-CN" sz="2000">
                <a:latin typeface="微软雅黑" panose="020B0503020204020204" pitchFamily="34" charset="-122"/>
                <a:sym typeface="Symbol" panose="05050102010706020507" pitchFamily="18" charset="2"/>
              </a:rPr>
              <a:t>  </a:t>
            </a:r>
            <a:r>
              <a:rPr lang="en-US" altLang="zh-CN" sz="2000">
                <a:latin typeface="微软雅黑" panose="020B0503020204020204" pitchFamily="34" charset="-122"/>
              </a:rPr>
              <a:t>10</a:t>
            </a:r>
            <a:r>
              <a:rPr lang="en-US" altLang="zh-CN" sz="2000" baseline="30000">
                <a:latin typeface="微软雅黑" panose="020B0503020204020204" pitchFamily="34" charset="-122"/>
                <a:sym typeface="Symbol" panose="05050102010706020507" pitchFamily="18" charset="2"/>
              </a:rPr>
              <a:t>-13</a:t>
            </a:r>
            <a:r>
              <a:rPr lang="en-US" altLang="zh-CN" sz="2000">
                <a:latin typeface="微软雅黑" panose="020B0503020204020204" pitchFamily="34" charset="-122"/>
                <a:sym typeface="Symbol" panose="05050102010706020507" pitchFamily="18" charset="2"/>
              </a:rPr>
              <a:t> </a:t>
            </a:r>
            <a:r>
              <a:rPr lang="en-US" altLang="zh-CN" sz="2000" i="1">
                <a:latin typeface="微软雅黑" panose="020B0503020204020204" pitchFamily="34" charset="-122"/>
                <a:sym typeface="Symbol" panose="05050102010706020507" pitchFamily="18" charset="2"/>
              </a:rPr>
              <a:t>s</a:t>
            </a:r>
            <a:r>
              <a:rPr lang="zh-CN" altLang="en-US" sz="2000">
                <a:latin typeface="微软雅黑" panose="020B0503020204020204" pitchFamily="34" charset="-122"/>
                <a:sym typeface="Symbol" panose="05050102010706020507" pitchFamily="18" charset="2"/>
              </a:rPr>
              <a:t>，则 </a:t>
            </a:r>
            <a:r>
              <a:rPr lang="en-US" altLang="zh-CN" sz="2000" i="1">
                <a:latin typeface="微软雅黑" panose="020B0503020204020204" pitchFamily="34" charset="-122"/>
                <a:sym typeface="Symbol" panose="05050102010706020507" pitchFamily="18" charset="2"/>
              </a:rPr>
              <a:t>E</a:t>
            </a:r>
            <a:r>
              <a:rPr lang="en-US" altLang="zh-CN" sz="2000">
                <a:latin typeface="微软雅黑" panose="020B0503020204020204" pitchFamily="34" charset="-122"/>
                <a:sym typeface="Symbol" panose="05050102010706020507" pitchFamily="18" charset="2"/>
              </a:rPr>
              <a:t> &gt; 2×10</a:t>
            </a:r>
            <a:r>
              <a:rPr lang="en-US" altLang="zh-CN" sz="2000" baseline="30000">
                <a:latin typeface="微软雅黑" panose="020B0503020204020204" pitchFamily="34" charset="-122"/>
                <a:sym typeface="Symbol" panose="05050102010706020507" pitchFamily="18" charset="2"/>
              </a:rPr>
              <a:t>7</a:t>
            </a:r>
            <a:r>
              <a:rPr lang="en-US" altLang="zh-CN" sz="2000">
                <a:latin typeface="微软雅黑" panose="020B0503020204020204" pitchFamily="34" charset="-122"/>
                <a:sym typeface="Symbol" panose="05050102010706020507" pitchFamily="18" charset="2"/>
              </a:rPr>
              <a:t> </a:t>
            </a:r>
            <a:r>
              <a:rPr lang="en-US" altLang="zh-CN" sz="2000" i="1">
                <a:latin typeface="微软雅黑" panose="020B0503020204020204" pitchFamily="34" charset="-122"/>
                <a:sym typeface="Symbol" panose="05050102010706020507" pitchFamily="18" charset="2"/>
              </a:rPr>
              <a:t>V/m</a:t>
            </a:r>
          </a:p>
        </p:txBody>
      </p:sp>
      <p:sp>
        <p:nvSpPr>
          <p:cNvPr id="44040" name="矩形 44039"/>
          <p:cNvSpPr>
            <a:spLocks noChangeArrowheads="1"/>
          </p:cNvSpPr>
          <p:nvPr/>
        </p:nvSpPr>
        <p:spPr bwMode="auto">
          <a:xfrm>
            <a:off x="506413" y="5265738"/>
            <a:ext cx="7924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 typeface="Wingdings" panose="05000000000000000000" pitchFamily="2" charset="2"/>
              <a:buChar char="Ø"/>
            </a:pPr>
            <a:r>
              <a:rPr lang="zh-CN" altLang="en-US" sz="2000">
                <a:latin typeface="微软雅黑" panose="020B0503020204020204" pitchFamily="34" charset="-122"/>
                <a:sym typeface="Symbol" panose="05050102010706020507" pitchFamily="18" charset="2"/>
              </a:rPr>
              <a:t>在金属中无法实现，对于绝缘体早已被击穿</a:t>
            </a:r>
          </a:p>
        </p:txBody>
      </p:sp>
      <p:sp>
        <p:nvSpPr>
          <p:cNvPr id="44041" name="矩形 44040"/>
          <p:cNvSpPr>
            <a:spLocks noChangeArrowheads="1"/>
          </p:cNvSpPr>
          <p:nvPr/>
        </p:nvSpPr>
        <p:spPr bwMode="auto">
          <a:xfrm>
            <a:off x="506413" y="5729288"/>
            <a:ext cx="84582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10000"/>
              </a:lnSpc>
              <a:spcBef>
                <a:spcPct val="0"/>
              </a:spcBef>
              <a:buFont typeface="Wingdings" panose="05000000000000000000" pitchFamily="2" charset="2"/>
              <a:buChar char="Ø"/>
            </a:pPr>
            <a:r>
              <a:rPr lang="zh-CN" altLang="en-US" sz="2000">
                <a:latin typeface="微软雅黑" panose="020B0503020204020204" pitchFamily="34" charset="-122"/>
                <a:sym typeface="Symbol" panose="05050102010706020507" pitchFamily="18" charset="2"/>
              </a:rPr>
              <a:t>很难观察到电子的振荡，在一般电场下，在</a:t>
            </a:r>
            <a:r>
              <a:rPr lang="en-US" altLang="zh-CN" sz="2000">
                <a:latin typeface="微软雅黑" panose="020B0503020204020204" pitchFamily="34" charset="-122"/>
                <a:sym typeface="Symbol" panose="05050102010706020507" pitchFamily="18" charset="2"/>
              </a:rPr>
              <a:t>k</a:t>
            </a:r>
            <a:r>
              <a:rPr lang="zh-CN" altLang="en-US" sz="2000">
                <a:latin typeface="微软雅黑" panose="020B0503020204020204" pitchFamily="34" charset="-122"/>
                <a:sym typeface="Symbol" panose="05050102010706020507" pitchFamily="18" charset="2"/>
              </a:rPr>
              <a:t>空间电子只是发生了一个小位移，无法实现振荡</a:t>
            </a:r>
          </a:p>
        </p:txBody>
      </p:sp>
      <p:graphicFrame>
        <p:nvGraphicFramePr>
          <p:cNvPr id="44043" name="对象 44042"/>
          <p:cNvGraphicFramePr>
            <a:graphicFrameLocks/>
          </p:cNvGraphicFramePr>
          <p:nvPr/>
        </p:nvGraphicFramePr>
        <p:xfrm>
          <a:off x="2555875" y="1844675"/>
          <a:ext cx="989013" cy="765175"/>
        </p:xfrm>
        <a:graphic>
          <a:graphicData uri="http://schemas.openxmlformats.org/presentationml/2006/ole">
            <mc:AlternateContent xmlns:mc="http://schemas.openxmlformats.org/markup-compatibility/2006">
              <mc:Choice xmlns:v="urn:schemas-microsoft-com:vml" Requires="v">
                <p:oleObj spid="_x0000_s48146" r:id="rId5" imgW="441979" imgH="327649" progId="Equation.DSMT4">
                  <p:embed/>
                </p:oleObj>
              </mc:Choice>
              <mc:Fallback>
                <p:oleObj r:id="rId5" imgW="441979" imgH="327649" progId="Equation.DSMT4">
                  <p:embed/>
                  <p:pic>
                    <p:nvPicPr>
                      <p:cNvPr id="0" name="对象 44042"/>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55875" y="1844675"/>
                        <a:ext cx="98901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4" name="对象 44043"/>
          <p:cNvGraphicFramePr>
            <a:graphicFrameLocks/>
          </p:cNvGraphicFramePr>
          <p:nvPr/>
        </p:nvGraphicFramePr>
        <p:xfrm>
          <a:off x="5097463" y="1903413"/>
          <a:ext cx="1274762" cy="793750"/>
        </p:xfrm>
        <a:graphic>
          <a:graphicData uri="http://schemas.openxmlformats.org/presentationml/2006/ole">
            <mc:AlternateContent xmlns:mc="http://schemas.openxmlformats.org/markup-compatibility/2006">
              <mc:Choice xmlns:v="urn:schemas-microsoft-com:vml" Requires="v">
                <p:oleObj spid="_x0000_s48147" r:id="rId7" imgW="602085" imgH="358049" progId="Equation.DSMT4">
                  <p:embed/>
                </p:oleObj>
              </mc:Choice>
              <mc:Fallback>
                <p:oleObj r:id="rId7" imgW="602085" imgH="358049" progId="Equation.DSMT4">
                  <p:embed/>
                  <p:pic>
                    <p:nvPicPr>
                      <p:cNvPr id="0" name="对象 44043"/>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097463" y="1903413"/>
                        <a:ext cx="1274762"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6" name="对象 44045"/>
          <p:cNvGraphicFramePr>
            <a:graphicFrameLocks/>
          </p:cNvGraphicFramePr>
          <p:nvPr/>
        </p:nvGraphicFramePr>
        <p:xfrm>
          <a:off x="2559050" y="2828925"/>
          <a:ext cx="1112838" cy="773113"/>
        </p:xfrm>
        <a:graphic>
          <a:graphicData uri="http://schemas.openxmlformats.org/presentationml/2006/ole">
            <mc:AlternateContent xmlns:mc="http://schemas.openxmlformats.org/markup-compatibility/2006">
              <mc:Choice xmlns:v="urn:schemas-microsoft-com:vml" Requires="v">
                <p:oleObj spid="_x0000_s48148" r:id="rId9" imgW="571252" imgH="393529" progId="Equation.DSMT4">
                  <p:embed/>
                </p:oleObj>
              </mc:Choice>
              <mc:Fallback>
                <p:oleObj r:id="rId9" imgW="571252" imgH="393529" progId="Equation.DSMT4">
                  <p:embed/>
                  <p:pic>
                    <p:nvPicPr>
                      <p:cNvPr id="0" name="对象 44045"/>
                      <p:cNvPicPr>
                        <a:picLocks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59050" y="2828925"/>
                        <a:ext cx="1112838"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7" name="对象 44046"/>
          <p:cNvGraphicFramePr>
            <a:graphicFrameLocks/>
          </p:cNvGraphicFramePr>
          <p:nvPr/>
        </p:nvGraphicFramePr>
        <p:xfrm>
          <a:off x="5076825" y="2828925"/>
          <a:ext cx="1954213" cy="773113"/>
        </p:xfrm>
        <a:graphic>
          <a:graphicData uri="http://schemas.openxmlformats.org/presentationml/2006/ole">
            <mc:AlternateContent xmlns:mc="http://schemas.openxmlformats.org/markup-compatibility/2006">
              <mc:Choice xmlns:v="urn:schemas-microsoft-com:vml" Requires="v">
                <p:oleObj spid="_x0000_s48149" r:id="rId11" imgW="1002865" imgH="393529" progId="Equation.DSMT4">
                  <p:embed/>
                </p:oleObj>
              </mc:Choice>
              <mc:Fallback>
                <p:oleObj r:id="rId11" imgW="1002865" imgH="393529" progId="Equation.DSMT4">
                  <p:embed/>
                  <p:pic>
                    <p:nvPicPr>
                      <p:cNvPr id="0" name="对象 44046"/>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076825" y="2828925"/>
                        <a:ext cx="1954213"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8" name="对象 44047"/>
          <p:cNvGraphicFramePr>
            <a:graphicFrameLocks/>
          </p:cNvGraphicFramePr>
          <p:nvPr/>
        </p:nvGraphicFramePr>
        <p:xfrm>
          <a:off x="5570538" y="3859213"/>
          <a:ext cx="1074737" cy="369887"/>
        </p:xfrm>
        <a:graphic>
          <a:graphicData uri="http://schemas.openxmlformats.org/presentationml/2006/ole">
            <mc:AlternateContent xmlns:mc="http://schemas.openxmlformats.org/markup-compatibility/2006">
              <mc:Choice xmlns:v="urn:schemas-microsoft-com:vml" Requires="v">
                <p:oleObj spid="_x0000_s48150" r:id="rId13" imgW="519798" imgH="177492" progId="Equation.DSMT4">
                  <p:embed/>
                </p:oleObj>
              </mc:Choice>
              <mc:Fallback>
                <p:oleObj r:id="rId13" imgW="519798" imgH="177492" progId="Equation.DSMT4">
                  <p:embed/>
                  <p:pic>
                    <p:nvPicPr>
                      <p:cNvPr id="0" name="对象 44047"/>
                      <p:cNvPicPr>
                        <a:picLocks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570538" y="3859213"/>
                        <a:ext cx="1074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50" name="任意多边形 44049"/>
          <p:cNvSpPr>
            <a:spLocks noChangeArrowheads="1"/>
          </p:cNvSpPr>
          <p:nvPr/>
        </p:nvSpPr>
        <p:spPr bwMode="auto">
          <a:xfrm>
            <a:off x="6811963" y="2319338"/>
            <a:ext cx="1233487" cy="893762"/>
          </a:xfrm>
          <a:custGeom>
            <a:avLst/>
            <a:gdLst>
              <a:gd name="T0" fmla="*/ 2147483646 w 1008"/>
              <a:gd name="T1" fmla="*/ 2147483646 h 816"/>
              <a:gd name="T2" fmla="*/ 2147483646 w 1008"/>
              <a:gd name="T3" fmla="*/ 2147483646 h 816"/>
              <a:gd name="T4" fmla="*/ 2147483646 w 1008"/>
              <a:gd name="T5" fmla="*/ 0 h 816"/>
              <a:gd name="T6" fmla="*/ 0 w 1008"/>
              <a:gd name="T7" fmla="*/ 0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8" h="816">
                <a:moveTo>
                  <a:pt x="528" y="816"/>
                </a:moveTo>
                <a:lnTo>
                  <a:pt x="1008" y="816"/>
                </a:lnTo>
                <a:lnTo>
                  <a:pt x="1008" y="0"/>
                </a:lnTo>
                <a:lnTo>
                  <a:pt x="0" y="0"/>
                </a:lnTo>
              </a:path>
            </a:pathLst>
          </a:custGeom>
          <a:noFill/>
          <a:ln w="28575">
            <a:solidFill>
              <a:srgbClr val="0000CC"/>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矩形 14"/>
          <p:cNvSpPr>
            <a:spLocks noChangeArrowheads="1"/>
          </p:cNvSpPr>
          <p:nvPr/>
        </p:nvSpPr>
        <p:spPr bwMode="auto">
          <a:xfrm>
            <a:off x="3776663" y="1084263"/>
            <a:ext cx="5259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2000" i="1">
                <a:latin typeface="微软雅黑" panose="020B0503020204020204" pitchFamily="34" charset="-122"/>
                <a:sym typeface="Symbol" panose="05050102010706020507" pitchFamily="18" charset="2"/>
              </a:rPr>
              <a:t>  </a:t>
            </a:r>
            <a:r>
              <a:rPr lang="en-US" altLang="zh-CN" sz="2000" i="1">
                <a:latin typeface="微软雅黑" panose="020B0503020204020204" pitchFamily="34" charset="-122"/>
              </a:rPr>
              <a:t>&gt;&gt; </a:t>
            </a:r>
            <a:r>
              <a:rPr lang="en-US" altLang="zh-CN" sz="2000">
                <a:latin typeface="微软雅黑" panose="020B0503020204020204" pitchFamily="34" charset="-122"/>
              </a:rPr>
              <a:t>1</a:t>
            </a:r>
            <a:r>
              <a:rPr lang="zh-CN" altLang="en-US" sz="2000">
                <a:latin typeface="微软雅黑" panose="020B0503020204020204" pitchFamily="34" charset="-122"/>
              </a:rPr>
              <a:t>（</a:t>
            </a:r>
            <a:r>
              <a:rPr lang="en-US" altLang="zh-CN" sz="2000" i="1">
                <a:latin typeface="微软雅黑" panose="020B0503020204020204" pitchFamily="34" charset="-122"/>
                <a:sym typeface="Symbol" panose="05050102010706020507" pitchFamily="18" charset="2"/>
              </a:rPr>
              <a:t> </a:t>
            </a:r>
            <a:r>
              <a:rPr lang="zh-CN" altLang="en-US" sz="2000">
                <a:latin typeface="微软雅黑" panose="020B0503020204020204" pitchFamily="34" charset="-122"/>
              </a:rPr>
              <a:t>振荡圆频率）</a:t>
            </a:r>
            <a:endParaRPr lang="zh-CN" altLang="en-US" sz="2000">
              <a:latin typeface="微软雅黑" panose="020B0503020204020204" pitchFamily="34" charset="-122"/>
              <a:sym typeface="Symbol" panose="05050102010706020507" pitchFamily="18" charset="2"/>
            </a:endParaRPr>
          </a:p>
        </p:txBody>
      </p:sp>
      <p:sp>
        <p:nvSpPr>
          <p:cNvPr id="16" name="矩形 15"/>
          <p:cNvSpPr>
            <a:spLocks noChangeArrowheads="1"/>
          </p:cNvSpPr>
          <p:nvPr/>
        </p:nvSpPr>
        <p:spPr bwMode="auto">
          <a:xfrm>
            <a:off x="384175" y="1065213"/>
            <a:ext cx="480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000">
                <a:latin typeface="微软雅黑" panose="020B0503020204020204" pitchFamily="34" charset="-122"/>
              </a:rPr>
              <a:t>观察电子运动振荡的条件</a:t>
            </a:r>
            <a:endParaRPr lang="zh-CN" altLang="en-US" sz="2000">
              <a:latin typeface="微软雅黑" panose="020B0503020204020204" pitchFamily="34" charset="-122"/>
              <a:sym typeface="Symbol" panose="05050102010706020507" pitchFamily="18" charset="2"/>
            </a:endParaRPr>
          </a:p>
        </p:txBody>
      </p:sp>
      <p:sp>
        <p:nvSpPr>
          <p:cNvPr id="48144"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4038">
                                            <p:txEl>
                                              <p:pRg st="0" end="0"/>
                                            </p:txEl>
                                          </p:spTgt>
                                        </p:tgtEl>
                                        <p:attrNameLst>
                                          <p:attrName>style.visibility</p:attrName>
                                        </p:attrNameLst>
                                      </p:cBhvr>
                                      <p:to>
                                        <p:strVal val="visible"/>
                                      </p:to>
                                    </p:set>
                                    <p:animEffect transition="in" filter="dissolve">
                                      <p:cBhvr>
                                        <p:cTn id="7" dur="500"/>
                                        <p:tgtEl>
                                          <p:spTgt spid="44038">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4043"/>
                                        </p:tgtEl>
                                        <p:attrNameLst>
                                          <p:attrName>style.visibility</p:attrName>
                                        </p:attrNameLst>
                                      </p:cBhvr>
                                      <p:to>
                                        <p:strVal val="visible"/>
                                      </p:to>
                                    </p:set>
                                    <p:animEffect transition="in" filter="dissolve">
                                      <p:cBhvr>
                                        <p:cTn id="11" dur="500"/>
                                        <p:tgtEl>
                                          <p:spTgt spid="440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44044"/>
                                        </p:tgtEl>
                                        <p:attrNameLst>
                                          <p:attrName>style.visibility</p:attrName>
                                        </p:attrNameLst>
                                      </p:cBhvr>
                                      <p:to>
                                        <p:strVal val="visible"/>
                                      </p:to>
                                    </p:set>
                                    <p:animEffect transition="in" filter="dissolve">
                                      <p:cBhvr>
                                        <p:cTn id="16" dur="500"/>
                                        <p:tgtEl>
                                          <p:spTgt spid="440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44046"/>
                                        </p:tgtEl>
                                        <p:attrNameLst>
                                          <p:attrName>style.visibility</p:attrName>
                                        </p:attrNameLst>
                                      </p:cBhvr>
                                      <p:to>
                                        <p:strVal val="visible"/>
                                      </p:to>
                                    </p:set>
                                    <p:animEffect transition="in" filter="dissolve">
                                      <p:cBhvr>
                                        <p:cTn id="21" dur="500"/>
                                        <p:tgtEl>
                                          <p:spTgt spid="4404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44047"/>
                                        </p:tgtEl>
                                        <p:attrNameLst>
                                          <p:attrName>style.visibility</p:attrName>
                                        </p:attrNameLst>
                                      </p:cBhvr>
                                      <p:to>
                                        <p:strVal val="visible"/>
                                      </p:to>
                                    </p:set>
                                    <p:animEffect transition="in" filter="dissolve">
                                      <p:cBhvr>
                                        <p:cTn id="26" dur="500"/>
                                        <p:tgtEl>
                                          <p:spTgt spid="4404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44050"/>
                                        </p:tgtEl>
                                        <p:attrNameLst>
                                          <p:attrName>style.visibility</p:attrName>
                                        </p:attrNameLst>
                                      </p:cBhvr>
                                      <p:to>
                                        <p:strVal val="visible"/>
                                      </p:to>
                                    </p:set>
                                    <p:animEffect transition="in" filter="dissolve">
                                      <p:cBhvr>
                                        <p:cTn id="31" dur="500"/>
                                        <p:tgtEl>
                                          <p:spTgt spid="44050"/>
                                        </p:tgtEl>
                                      </p:cBhvr>
                                    </p:animEffect>
                                  </p:childTnLst>
                                </p:cTn>
                              </p:par>
                            </p:childTnLst>
                          </p:cTn>
                        </p:par>
                        <p:par>
                          <p:cTn id="32" fill="hold" nodeType="afterGroup">
                            <p:stCondLst>
                              <p:cond delay="500"/>
                            </p:stCondLst>
                            <p:childTnLst>
                              <p:par>
                                <p:cTn id="33" presetID="9" presetClass="entr" presetSubtype="0" fill="hold" nodeType="afterEffect">
                                  <p:stCondLst>
                                    <p:cond delay="0"/>
                                  </p:stCondLst>
                                  <p:childTnLst>
                                    <p:set>
                                      <p:cBhvr>
                                        <p:cTn id="34" dur="1" fill="hold">
                                          <p:stCondLst>
                                            <p:cond delay="0"/>
                                          </p:stCondLst>
                                        </p:cTn>
                                        <p:tgtEl>
                                          <p:spTgt spid="44037"/>
                                        </p:tgtEl>
                                        <p:attrNameLst>
                                          <p:attrName>style.visibility</p:attrName>
                                        </p:attrNameLst>
                                      </p:cBhvr>
                                      <p:to>
                                        <p:strVal val="visible"/>
                                      </p:to>
                                    </p:set>
                                    <p:animEffect transition="in" filter="dissolve">
                                      <p:cBhvr>
                                        <p:cTn id="35" dur="500"/>
                                        <p:tgtEl>
                                          <p:spTgt spid="4403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44048"/>
                                        </p:tgtEl>
                                        <p:attrNameLst>
                                          <p:attrName>style.visibility</p:attrName>
                                        </p:attrNameLst>
                                      </p:cBhvr>
                                      <p:to>
                                        <p:strVal val="visible"/>
                                      </p:to>
                                    </p:set>
                                    <p:animEffect transition="in" filter="dissolve">
                                      <p:cBhvr>
                                        <p:cTn id="40" dur="500"/>
                                        <p:tgtEl>
                                          <p:spTgt spid="4404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4039">
                                            <p:txEl>
                                              <p:pRg st="0" end="0"/>
                                            </p:txEl>
                                          </p:spTgt>
                                        </p:tgtEl>
                                        <p:attrNameLst>
                                          <p:attrName>style.visibility</p:attrName>
                                        </p:attrNameLst>
                                      </p:cBhvr>
                                      <p:to>
                                        <p:strVal val="visible"/>
                                      </p:to>
                                    </p:set>
                                    <p:animEffect transition="in" filter="dissolve">
                                      <p:cBhvr>
                                        <p:cTn id="45" dur="500"/>
                                        <p:tgtEl>
                                          <p:spTgt spid="44039">
                                            <p:txEl>
                                              <p:pRg st="0" end="0"/>
                                            </p:txEl>
                                          </p:spTgt>
                                        </p:tgtEl>
                                      </p:cBhvr>
                                    </p:animEffect>
                                  </p:childTnLst>
                                </p:cTn>
                              </p:par>
                            </p:childTnLst>
                          </p:cTn>
                        </p:par>
                        <p:par>
                          <p:cTn id="46" fill="hold" nodeType="afterGroup">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44040">
                                            <p:txEl>
                                              <p:pRg st="0" end="0"/>
                                            </p:txEl>
                                          </p:spTgt>
                                        </p:tgtEl>
                                        <p:attrNameLst>
                                          <p:attrName>style.visibility</p:attrName>
                                        </p:attrNameLst>
                                      </p:cBhvr>
                                      <p:to>
                                        <p:strVal val="visible"/>
                                      </p:to>
                                    </p:set>
                                    <p:animEffect transition="in" filter="dissolve">
                                      <p:cBhvr>
                                        <p:cTn id="49" dur="500"/>
                                        <p:tgtEl>
                                          <p:spTgt spid="44040">
                                            <p:txEl>
                                              <p:pRg st="0" end="0"/>
                                            </p:txEl>
                                          </p:spTgt>
                                        </p:tgtEl>
                                      </p:cBhvr>
                                    </p:animEffect>
                                  </p:childTnLst>
                                </p:cTn>
                              </p:par>
                            </p:childTnLst>
                          </p:cTn>
                        </p:par>
                        <p:par>
                          <p:cTn id="50" fill="hold" nodeType="afterGroup">
                            <p:stCondLst>
                              <p:cond delay="1000"/>
                            </p:stCondLst>
                            <p:childTnLst>
                              <p:par>
                                <p:cTn id="51" presetID="9" presetClass="entr" presetSubtype="0" fill="hold" grpId="0" nodeType="afterEffect">
                                  <p:stCondLst>
                                    <p:cond delay="0"/>
                                  </p:stCondLst>
                                  <p:childTnLst>
                                    <p:set>
                                      <p:cBhvr>
                                        <p:cTn id="52" dur="1" fill="hold">
                                          <p:stCondLst>
                                            <p:cond delay="0"/>
                                          </p:stCondLst>
                                        </p:cTn>
                                        <p:tgtEl>
                                          <p:spTgt spid="44041"/>
                                        </p:tgtEl>
                                        <p:attrNameLst>
                                          <p:attrName>style.visibility</p:attrName>
                                        </p:attrNameLst>
                                      </p:cBhvr>
                                      <p:to>
                                        <p:strVal val="visible"/>
                                      </p:to>
                                    </p:set>
                                    <p:animEffect transition="in" filter="dissolve">
                                      <p:cBhvr>
                                        <p:cTn id="53" dur="500"/>
                                        <p:tgtEl>
                                          <p:spTgt spid="4404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Effect transition="in" filter="dissolve">
                                      <p:cBhvr>
                                        <p:cTn id="58" dur="500"/>
                                        <p:tgtEl>
                                          <p:spTgt spid="16">
                                            <p:txEl>
                                              <p:pRg st="0" end="0"/>
                                            </p:txEl>
                                          </p:spTgt>
                                        </p:tgtEl>
                                      </p:cBhvr>
                                    </p:animEffect>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dissolv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build="p" advAuto="0"/>
      <p:bldP spid="44039" grpId="0" build="p"/>
      <p:bldP spid="44040" grpId="0" build="p" advAuto="0"/>
      <p:bldP spid="44041" grpId="0"/>
      <p:bldP spid="15" grpId="0"/>
      <p:bldP spid="1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E470CA-1559-47FA-A679-17BE209C38C5}"/>
              </a:ext>
            </a:extLst>
          </p:cNvPr>
          <p:cNvSpPr/>
          <p:nvPr/>
        </p:nvSpPr>
        <p:spPr bwMode="auto">
          <a:xfrm>
            <a:off x="357188" y="2681288"/>
            <a:ext cx="4319587" cy="1262062"/>
          </a:xfrm>
          <a:prstGeom prst="rect">
            <a:avLst/>
          </a:prstGeom>
          <a:solidFill>
            <a:schemeClr val="tx2">
              <a:lumMod val="20000"/>
              <a:lumOff val="80000"/>
            </a:schemeClr>
          </a:solidFill>
          <a:ln w="19050" cap="flat" cmpd="sng" algn="ctr">
            <a:noFill/>
            <a:prstDash val="dash"/>
            <a:round/>
            <a:headEnd type="none" w="med" len="med"/>
            <a:tailEnd type="triangle" w="med" len="med"/>
          </a:ln>
        </p:spPr>
        <p:txBody>
          <a:bodyPr wrap="none" anchor="ctr"/>
          <a:lstStyle/>
          <a:p>
            <a:pPr algn="ctr" eaLnBrk="1" hangingPunct="1">
              <a:defRPr/>
            </a:pPr>
            <a:endParaRPr lang="zh-CN" altLang="en-US" sz="2200"/>
          </a:p>
        </p:txBody>
      </p:sp>
      <p:sp>
        <p:nvSpPr>
          <p:cNvPr id="11272" name="矩形 11271"/>
          <p:cNvSpPr>
            <a:spLocks noChangeArrowheads="1"/>
          </p:cNvSpPr>
          <p:nvPr/>
        </p:nvSpPr>
        <p:spPr bwMode="auto">
          <a:xfrm>
            <a:off x="395288" y="1571625"/>
            <a:ext cx="80914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latin typeface="微软雅黑" panose="020B0503020204020204" pitchFamily="34" charset="-122"/>
              </a:rPr>
              <a:t>根据量子理论，电子可以发生势垒贯穿效应</a:t>
            </a:r>
          </a:p>
        </p:txBody>
      </p:sp>
      <p:graphicFrame>
        <p:nvGraphicFramePr>
          <p:cNvPr id="11271" name="对象 11270"/>
          <p:cNvGraphicFramePr>
            <a:graphicFrameLocks/>
          </p:cNvGraphicFramePr>
          <p:nvPr/>
        </p:nvGraphicFramePr>
        <p:xfrm>
          <a:off x="615950" y="4127500"/>
          <a:ext cx="1241425" cy="1106488"/>
        </p:xfrm>
        <a:graphic>
          <a:graphicData uri="http://schemas.openxmlformats.org/presentationml/2006/ole">
            <mc:AlternateContent xmlns:mc="http://schemas.openxmlformats.org/markup-compatibility/2006">
              <mc:Choice xmlns:v="urn:schemas-microsoft-com:vml" Requires="v">
                <p:oleObj spid="_x0000_s49164" r:id="rId3" imgW="495085" imgH="444307" progId="Equation.3">
                  <p:embed/>
                </p:oleObj>
              </mc:Choice>
              <mc:Fallback>
                <p:oleObj r:id="rId3" imgW="495085" imgH="444307" progId="Equation.3">
                  <p:embed/>
                  <p:pic>
                    <p:nvPicPr>
                      <p:cNvPr id="0" name="对象 11270"/>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15950" y="4127500"/>
                        <a:ext cx="1241425"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270" name="对象 11269"/>
          <p:cNvGraphicFramePr>
            <a:graphicFrameLocks/>
          </p:cNvGraphicFramePr>
          <p:nvPr/>
        </p:nvGraphicFramePr>
        <p:xfrm>
          <a:off x="439738" y="2725738"/>
          <a:ext cx="4237037" cy="1200150"/>
        </p:xfrm>
        <a:graphic>
          <a:graphicData uri="http://schemas.openxmlformats.org/presentationml/2006/ole">
            <mc:AlternateContent xmlns:mc="http://schemas.openxmlformats.org/markup-compatibility/2006">
              <mc:Choice xmlns:v="urn:schemas-microsoft-com:vml" Requires="v">
                <p:oleObj spid="_x0000_s49165" r:id="rId5" imgW="1623146" imgH="411480" progId="Equation.3">
                  <p:embed/>
                </p:oleObj>
              </mc:Choice>
              <mc:Fallback>
                <p:oleObj r:id="rId5" imgW="1623146" imgH="411480" progId="Equation.3">
                  <p:embed/>
                  <p:pic>
                    <p:nvPicPr>
                      <p:cNvPr id="0" name="对象 11269"/>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39738" y="2725738"/>
                        <a:ext cx="42370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273" name="矩形 11272"/>
          <p:cNvSpPr>
            <a:spLocks noChangeArrowheads="1"/>
          </p:cNvSpPr>
          <p:nvPr/>
        </p:nvSpPr>
        <p:spPr bwMode="auto">
          <a:xfrm>
            <a:off x="395288" y="2124075"/>
            <a:ext cx="28336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200">
                <a:latin typeface="微软雅黑" panose="020B0503020204020204" pitchFamily="34" charset="-122"/>
              </a:rPr>
              <a:t>其穿透位垒的几率</a:t>
            </a:r>
          </a:p>
        </p:txBody>
      </p:sp>
      <p:sp>
        <p:nvSpPr>
          <p:cNvPr id="11274" name="矩形 11273"/>
          <p:cNvSpPr>
            <a:spLocks noChangeArrowheads="1"/>
          </p:cNvSpPr>
          <p:nvPr/>
        </p:nvSpPr>
        <p:spPr bwMode="auto">
          <a:xfrm>
            <a:off x="415925" y="5243513"/>
            <a:ext cx="835025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10000"/>
              </a:lnSpc>
              <a:spcBef>
                <a:spcPct val="0"/>
              </a:spcBef>
              <a:buFontTx/>
              <a:buNone/>
            </a:pPr>
            <a:r>
              <a:rPr lang="zh-CN" altLang="en-US" sz="2200">
                <a:latin typeface="微软雅黑" panose="020B0503020204020204" pitchFamily="34" charset="-122"/>
              </a:rPr>
              <a:t>当电场足够强时，若下面的能带被电子填充满，或者接近填充满，上面能带是空带可以接纳电子，此时电子有一定的几率从价带穿透带隙进入导带</a:t>
            </a:r>
          </a:p>
        </p:txBody>
      </p:sp>
      <p:sp>
        <p:nvSpPr>
          <p:cNvPr id="11276" name="矩形 11275"/>
          <p:cNvSpPr>
            <a:spLocks noChangeArrowheads="1"/>
          </p:cNvSpPr>
          <p:nvPr/>
        </p:nvSpPr>
        <p:spPr bwMode="auto">
          <a:xfrm>
            <a:off x="149225" y="954088"/>
            <a:ext cx="2438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 typeface="Wingdings" panose="05000000000000000000" pitchFamily="2" charset="2"/>
              <a:buChar char="Ø"/>
            </a:pPr>
            <a:r>
              <a:rPr lang="zh-CN" altLang="en-US" sz="2200">
                <a:solidFill>
                  <a:srgbClr val="800000"/>
                </a:solidFill>
                <a:latin typeface="微软雅黑" panose="020B0503020204020204" pitchFamily="34" charset="-122"/>
              </a:rPr>
              <a:t>隧道效应</a:t>
            </a:r>
          </a:p>
        </p:txBody>
      </p:sp>
      <p:sp>
        <p:nvSpPr>
          <p:cNvPr id="11278" name="矩形 11277"/>
          <p:cNvSpPr>
            <a:spLocks noChangeArrowheads="1"/>
          </p:cNvSpPr>
          <p:nvPr/>
        </p:nvSpPr>
        <p:spPr bwMode="auto">
          <a:xfrm>
            <a:off x="2009775" y="4427538"/>
            <a:ext cx="23622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sz="2200">
                <a:latin typeface="微软雅黑" panose="020B0503020204020204" pitchFamily="34" charset="-122"/>
              </a:rPr>
              <a:t>—— </a:t>
            </a:r>
            <a:r>
              <a:rPr lang="zh-CN" altLang="en-US" sz="2200">
                <a:latin typeface="微软雅黑" panose="020B0503020204020204" pitchFamily="34" charset="-122"/>
              </a:rPr>
              <a:t>位垒长度</a:t>
            </a:r>
          </a:p>
        </p:txBody>
      </p:sp>
      <p:pic>
        <p:nvPicPr>
          <p:cNvPr id="11280" name="图片 11279" descr="XCH005_0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1863" y="2124075"/>
            <a:ext cx="4024312"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2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72">
                                            <p:txEl>
                                              <p:pRg st="0" end="0"/>
                                            </p:txEl>
                                          </p:spTgt>
                                        </p:tgtEl>
                                        <p:attrNameLst>
                                          <p:attrName>style.visibility</p:attrName>
                                        </p:attrNameLst>
                                      </p:cBhvr>
                                      <p:to>
                                        <p:strVal val="visible"/>
                                      </p:to>
                                    </p:set>
                                    <p:animEffect transition="in" filter="dissolve">
                                      <p:cBhvr>
                                        <p:cTn id="7" dur="500"/>
                                        <p:tgtEl>
                                          <p:spTgt spid="1127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73">
                                            <p:txEl>
                                              <p:pRg st="0" end="0"/>
                                            </p:txEl>
                                          </p:spTgt>
                                        </p:tgtEl>
                                        <p:attrNameLst>
                                          <p:attrName>style.visibility</p:attrName>
                                        </p:attrNameLst>
                                      </p:cBhvr>
                                      <p:to>
                                        <p:strVal val="visible"/>
                                      </p:to>
                                    </p:set>
                                    <p:animEffect transition="in" filter="dissolve">
                                      <p:cBhvr>
                                        <p:cTn id="12" dur="500"/>
                                        <p:tgtEl>
                                          <p:spTgt spid="11273">
                                            <p:txEl>
                                              <p:pRg st="0" end="0"/>
                                            </p:txEl>
                                          </p:spTgt>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1270"/>
                                        </p:tgtEl>
                                        <p:attrNameLst>
                                          <p:attrName>style.visibility</p:attrName>
                                        </p:attrNameLst>
                                      </p:cBhvr>
                                      <p:to>
                                        <p:strVal val="visible"/>
                                      </p:to>
                                    </p:set>
                                    <p:animEffect transition="in" filter="dissolve">
                                      <p:cBhvr>
                                        <p:cTn id="16" dur="500"/>
                                        <p:tgtEl>
                                          <p:spTgt spid="11270"/>
                                        </p:tgtEl>
                                      </p:cBhvr>
                                    </p:animEffect>
                                  </p:childTnLst>
                                </p:cTn>
                              </p:par>
                            </p:childTnLst>
                          </p:cTn>
                        </p:par>
                        <p:par>
                          <p:cTn id="17" fill="hold" nodeType="afterGroup">
                            <p:stCondLst>
                              <p:cond delay="1000"/>
                            </p:stCondLst>
                            <p:childTnLst>
                              <p:par>
                                <p:cTn id="18" presetID="9" presetClass="entr" presetSubtype="0" fill="hold" nodeType="afterEffect">
                                  <p:stCondLst>
                                    <p:cond delay="0"/>
                                  </p:stCondLst>
                                  <p:childTnLst>
                                    <p:set>
                                      <p:cBhvr>
                                        <p:cTn id="19" dur="1" fill="hold">
                                          <p:stCondLst>
                                            <p:cond delay="0"/>
                                          </p:stCondLst>
                                        </p:cTn>
                                        <p:tgtEl>
                                          <p:spTgt spid="11280"/>
                                        </p:tgtEl>
                                        <p:attrNameLst>
                                          <p:attrName>style.visibility</p:attrName>
                                        </p:attrNameLst>
                                      </p:cBhvr>
                                      <p:to>
                                        <p:strVal val="visible"/>
                                      </p:to>
                                    </p:set>
                                    <p:animEffect transition="in" filter="dissolve">
                                      <p:cBhvr>
                                        <p:cTn id="20" dur="500"/>
                                        <p:tgtEl>
                                          <p:spTgt spid="11280"/>
                                        </p:tgtEl>
                                      </p:cBhvr>
                                    </p:animEffect>
                                  </p:childTnLst>
                                </p:cTn>
                              </p:par>
                            </p:childTnLst>
                          </p:cTn>
                        </p:par>
                        <p:par>
                          <p:cTn id="21" fill="hold" nodeType="afterGroup">
                            <p:stCondLst>
                              <p:cond delay="1500"/>
                            </p:stCondLst>
                            <p:childTnLst>
                              <p:par>
                                <p:cTn id="22" presetID="9" presetClass="entr" presetSubtype="0" fill="hold" nodeType="afterEffect">
                                  <p:stCondLst>
                                    <p:cond delay="0"/>
                                  </p:stCondLst>
                                  <p:childTnLst>
                                    <p:set>
                                      <p:cBhvr>
                                        <p:cTn id="23" dur="1" fill="hold">
                                          <p:stCondLst>
                                            <p:cond delay="0"/>
                                          </p:stCondLst>
                                        </p:cTn>
                                        <p:tgtEl>
                                          <p:spTgt spid="11271"/>
                                        </p:tgtEl>
                                        <p:attrNameLst>
                                          <p:attrName>style.visibility</p:attrName>
                                        </p:attrNameLst>
                                      </p:cBhvr>
                                      <p:to>
                                        <p:strVal val="visible"/>
                                      </p:to>
                                    </p:set>
                                    <p:animEffect transition="in" filter="dissolve">
                                      <p:cBhvr>
                                        <p:cTn id="24" dur="500"/>
                                        <p:tgtEl>
                                          <p:spTgt spid="11271"/>
                                        </p:tgtEl>
                                      </p:cBhvr>
                                    </p:animEffect>
                                  </p:childTnLst>
                                </p:cTn>
                              </p:par>
                            </p:childTnLst>
                          </p:cTn>
                        </p:par>
                        <p:par>
                          <p:cTn id="25" fill="hold" nodeType="afterGroup">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11278">
                                            <p:txEl>
                                              <p:pRg st="0" end="0"/>
                                            </p:txEl>
                                          </p:spTgt>
                                        </p:tgtEl>
                                        <p:attrNameLst>
                                          <p:attrName>style.visibility</p:attrName>
                                        </p:attrNameLst>
                                      </p:cBhvr>
                                      <p:to>
                                        <p:strVal val="visible"/>
                                      </p:to>
                                    </p:set>
                                    <p:animEffect transition="in" filter="dissolve">
                                      <p:cBhvr>
                                        <p:cTn id="28" dur="500"/>
                                        <p:tgtEl>
                                          <p:spTgt spid="11278">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274"/>
                                        </p:tgtEl>
                                        <p:attrNameLst>
                                          <p:attrName>style.visibility</p:attrName>
                                        </p:attrNameLst>
                                      </p:cBhvr>
                                      <p:to>
                                        <p:strVal val="visible"/>
                                      </p:to>
                                    </p:set>
                                    <p:animEffect transition="in" filter="dissolve">
                                      <p:cBhvr>
                                        <p:cTn id="33" dur="500"/>
                                        <p:tgtEl>
                                          <p:spTgt spid="1127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276">
                                            <p:txEl>
                                              <p:pRg st="0" end="0"/>
                                            </p:txEl>
                                          </p:spTgt>
                                        </p:tgtEl>
                                        <p:attrNameLst>
                                          <p:attrName>style.visibility</p:attrName>
                                        </p:attrNameLst>
                                      </p:cBhvr>
                                      <p:to>
                                        <p:strVal val="visible"/>
                                      </p:to>
                                    </p:set>
                                    <p:animEffect transition="in" filter="dissolve">
                                      <p:cBhvr>
                                        <p:cTn id="38" dur="500"/>
                                        <p:tgtEl>
                                          <p:spTgt spid="112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build="p" advAuto="0"/>
      <p:bldP spid="11273" grpId="0" build="p"/>
      <p:bldP spid="11274" grpId="0"/>
      <p:bldP spid="11276" grpId="0" build="p"/>
      <p:bldP spid="11278" grpId="0" build="p"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E55D3F0-6D5E-4DED-B27A-C8C29FE5D449}"/>
              </a:ext>
            </a:extLst>
          </p:cNvPr>
          <p:cNvSpPr/>
          <p:nvPr/>
        </p:nvSpPr>
        <p:spPr bwMode="auto">
          <a:xfrm>
            <a:off x="971550" y="2606675"/>
            <a:ext cx="6840538" cy="2281238"/>
          </a:xfrm>
          <a:prstGeom prst="rect">
            <a:avLst/>
          </a:prstGeom>
          <a:solidFill>
            <a:schemeClr val="tx2">
              <a:lumMod val="20000"/>
              <a:lumOff val="80000"/>
            </a:schemeClr>
          </a:solidFill>
          <a:ln w="19050" cap="flat" cmpd="sng" algn="ctr">
            <a:noFill/>
            <a:prstDash val="dash"/>
            <a:round/>
            <a:headEnd type="none" w="med" len="med"/>
            <a:tailEnd type="triangle" w="med" len="med"/>
          </a:ln>
        </p:spPr>
        <p:txBody>
          <a:bodyPr wrap="none" anchor="ctr"/>
          <a:lstStyle/>
          <a:p>
            <a:pPr algn="ctr" eaLnBrk="1" hangingPunct="1">
              <a:defRPr/>
            </a:pPr>
            <a:endParaRPr lang="zh-CN" altLang="en-US" sz="2000"/>
          </a:p>
        </p:txBody>
      </p:sp>
      <p:sp>
        <p:nvSpPr>
          <p:cNvPr id="2050" name="矩形 2049"/>
          <p:cNvSpPr>
            <a:spLocks noChangeArrowheads="1"/>
          </p:cNvSpPr>
          <p:nvPr/>
        </p:nvSpPr>
        <p:spPr bwMode="auto">
          <a:xfrm>
            <a:off x="228600" y="908050"/>
            <a:ext cx="67516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800">
                <a:latin typeface="微软雅黑" panose="020B0503020204020204" pitchFamily="34" charset="-122"/>
              </a:rPr>
              <a:t>§</a:t>
            </a:r>
            <a:r>
              <a:rPr lang="en-US" altLang="zh-CN" sz="2800">
                <a:latin typeface="微软雅黑" panose="020B0503020204020204" pitchFamily="34" charset="-122"/>
              </a:rPr>
              <a:t>5.3 </a:t>
            </a:r>
            <a:r>
              <a:rPr lang="zh-CN" altLang="en-US" sz="2800">
                <a:latin typeface="微软雅黑" panose="020B0503020204020204" pitchFamily="34" charset="-122"/>
              </a:rPr>
              <a:t>导体、绝缘体和半导体的能带论解释 </a:t>
            </a:r>
          </a:p>
        </p:txBody>
      </p:sp>
      <p:sp>
        <p:nvSpPr>
          <p:cNvPr id="2055" name="矩形 2054"/>
          <p:cNvSpPr>
            <a:spLocks noChangeArrowheads="1"/>
          </p:cNvSpPr>
          <p:nvPr/>
        </p:nvSpPr>
        <p:spPr bwMode="auto">
          <a:xfrm>
            <a:off x="1117600" y="2833688"/>
            <a:ext cx="2514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000">
                <a:latin typeface="微软雅黑" panose="020B0503020204020204" pitchFamily="34" charset="-122"/>
              </a:rPr>
              <a:t>导体的电阻率</a:t>
            </a:r>
          </a:p>
        </p:txBody>
      </p:sp>
      <p:graphicFrame>
        <p:nvGraphicFramePr>
          <p:cNvPr id="2054" name="对象 2053"/>
          <p:cNvGraphicFramePr>
            <a:graphicFrameLocks/>
          </p:cNvGraphicFramePr>
          <p:nvPr/>
        </p:nvGraphicFramePr>
        <p:xfrm>
          <a:off x="4013200" y="2774950"/>
          <a:ext cx="2173288" cy="517525"/>
        </p:xfrm>
        <a:graphic>
          <a:graphicData uri="http://schemas.openxmlformats.org/presentationml/2006/ole">
            <mc:AlternateContent xmlns:mc="http://schemas.openxmlformats.org/markup-compatibility/2006">
              <mc:Choice xmlns:v="urn:schemas-microsoft-com:vml" Requires="v">
                <p:oleObj spid="_x0000_s50189" r:id="rId3" imgW="899294" imgH="167663" progId="Equation.DSMT4">
                  <p:embed/>
                </p:oleObj>
              </mc:Choice>
              <mc:Fallback>
                <p:oleObj r:id="rId3" imgW="899294" imgH="167663" progId="Equation.DSMT4">
                  <p:embed/>
                  <p:pic>
                    <p:nvPicPr>
                      <p:cNvPr id="0" name="对象 2053"/>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013200" y="2774950"/>
                        <a:ext cx="21732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3" name="对象 2052"/>
          <p:cNvGraphicFramePr>
            <a:graphicFrameLocks/>
          </p:cNvGraphicFramePr>
          <p:nvPr/>
        </p:nvGraphicFramePr>
        <p:xfrm>
          <a:off x="4013200" y="3460750"/>
          <a:ext cx="2957513" cy="515938"/>
        </p:xfrm>
        <a:graphic>
          <a:graphicData uri="http://schemas.openxmlformats.org/presentationml/2006/ole">
            <mc:AlternateContent xmlns:mc="http://schemas.openxmlformats.org/markup-compatibility/2006">
              <mc:Choice xmlns:v="urn:schemas-microsoft-com:vml" Requires="v">
                <p:oleObj spid="_x0000_s50190" r:id="rId5" imgW="1242204" imgH="167663" progId="Equation.DSMT4">
                  <p:embed/>
                </p:oleObj>
              </mc:Choice>
              <mc:Fallback>
                <p:oleObj r:id="rId5" imgW="1242204" imgH="167663" progId="Equation.DSMT4">
                  <p:embed/>
                  <p:pic>
                    <p:nvPicPr>
                      <p:cNvPr id="0" name="对象 2052"/>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013200" y="3460750"/>
                        <a:ext cx="29575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2" name="对象 2051"/>
          <p:cNvGraphicFramePr>
            <a:graphicFrameLocks/>
          </p:cNvGraphicFramePr>
          <p:nvPr/>
        </p:nvGraphicFramePr>
        <p:xfrm>
          <a:off x="4013200" y="4137025"/>
          <a:ext cx="3006725" cy="515938"/>
        </p:xfrm>
        <a:graphic>
          <a:graphicData uri="http://schemas.openxmlformats.org/presentationml/2006/ole">
            <mc:AlternateContent xmlns:mc="http://schemas.openxmlformats.org/markup-compatibility/2006">
              <mc:Choice xmlns:v="urn:schemas-microsoft-com:vml" Requires="v">
                <p:oleObj spid="_x0000_s50191" r:id="rId7" imgW="1264901" imgH="167663" progId="Equation.DSMT4">
                  <p:embed/>
                </p:oleObj>
              </mc:Choice>
              <mc:Fallback>
                <p:oleObj r:id="rId7" imgW="1264901" imgH="167663" progId="Equation.DSMT4">
                  <p:embed/>
                  <p:pic>
                    <p:nvPicPr>
                      <p:cNvPr id="0" name="对象 2051"/>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013200" y="4137025"/>
                        <a:ext cx="30067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6" name="矩形 2055"/>
          <p:cNvSpPr>
            <a:spLocks noChangeArrowheads="1"/>
          </p:cNvSpPr>
          <p:nvPr/>
        </p:nvSpPr>
        <p:spPr bwMode="auto">
          <a:xfrm>
            <a:off x="1117600" y="3517900"/>
            <a:ext cx="2895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000">
                <a:latin typeface="微软雅黑" panose="020B0503020204020204" pitchFamily="34" charset="-122"/>
              </a:rPr>
              <a:t>半导体的电阻率</a:t>
            </a:r>
          </a:p>
        </p:txBody>
      </p:sp>
      <p:sp>
        <p:nvSpPr>
          <p:cNvPr id="2057" name="矩形 2056"/>
          <p:cNvSpPr>
            <a:spLocks noChangeArrowheads="1"/>
          </p:cNvSpPr>
          <p:nvPr/>
        </p:nvSpPr>
        <p:spPr bwMode="auto">
          <a:xfrm>
            <a:off x="1117600" y="4194175"/>
            <a:ext cx="3048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000">
                <a:latin typeface="微软雅黑" panose="020B0503020204020204" pitchFamily="34" charset="-122"/>
              </a:rPr>
              <a:t>绝缘体的电阻率</a:t>
            </a:r>
          </a:p>
        </p:txBody>
      </p:sp>
      <p:sp>
        <p:nvSpPr>
          <p:cNvPr id="2062" name="矩形 2061"/>
          <p:cNvSpPr>
            <a:spLocks noChangeArrowheads="1"/>
          </p:cNvSpPr>
          <p:nvPr/>
        </p:nvSpPr>
        <p:spPr bwMode="auto">
          <a:xfrm>
            <a:off x="352425" y="1670050"/>
            <a:ext cx="84391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10000"/>
              </a:lnSpc>
              <a:spcBef>
                <a:spcPct val="0"/>
              </a:spcBef>
              <a:buFontTx/>
              <a:buNone/>
            </a:pPr>
            <a:r>
              <a:rPr lang="zh-CN" altLang="en-US" sz="2400">
                <a:latin typeface="微软雅黑" panose="020B0503020204020204" pitchFamily="34" charset="-122"/>
              </a:rPr>
              <a:t>从微观角度来看，所有固体都包含大量的电子，但电子的导电性却相差非常大 </a:t>
            </a:r>
          </a:p>
        </p:txBody>
      </p:sp>
      <p:sp>
        <p:nvSpPr>
          <p:cNvPr id="50187"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200">
              <a:solidFill>
                <a:srgbClr val="1C1C1C"/>
              </a:solidFill>
              <a:latin typeface="Times New Roman" panose="02020603050405020304" pitchFamily="18" charset="0"/>
              <a:ea typeface="宋体" panose="02010600030101010101" pitchFamily="2" charset="-122"/>
            </a:endParaRPr>
          </a:p>
        </p:txBody>
      </p:sp>
      <p:sp>
        <p:nvSpPr>
          <p:cNvPr id="18" name="矩形 17"/>
          <p:cNvSpPr>
            <a:spLocks noChangeArrowheads="1"/>
          </p:cNvSpPr>
          <p:nvPr/>
        </p:nvSpPr>
        <p:spPr bwMode="auto">
          <a:xfrm>
            <a:off x="412750" y="5040313"/>
            <a:ext cx="85344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 typeface="Wingdings" panose="05000000000000000000" pitchFamily="2" charset="2"/>
              <a:buChar char="Ø"/>
            </a:pPr>
            <a:r>
              <a:rPr lang="zh-CN" altLang="en-US" sz="2200">
                <a:latin typeface="微软雅黑" panose="020B0503020204020204" pitchFamily="34" charset="-122"/>
              </a:rPr>
              <a:t>特鲁特关于一些金属导电电子数等于原子的价电子，数的假设是相当成功，其它一些固体却不是这样</a:t>
            </a:r>
            <a:endParaRPr lang="en-US" altLang="zh-CN" sz="2200">
              <a:latin typeface="微软雅黑" panose="020B0503020204020204" pitchFamily="34" charset="-122"/>
            </a:endParaRPr>
          </a:p>
          <a:p>
            <a:pPr algn="just">
              <a:lnSpc>
                <a:spcPct val="130000"/>
              </a:lnSpc>
              <a:spcBef>
                <a:spcPct val="0"/>
              </a:spcBef>
              <a:buFont typeface="Wingdings" panose="05000000000000000000" pitchFamily="2" charset="2"/>
              <a:buChar char="Ø"/>
            </a:pPr>
            <a:r>
              <a:rPr lang="zh-CN" altLang="en-US" sz="2200">
                <a:latin typeface="微软雅黑" panose="020B0503020204020204" pitchFamily="34" charset="-122"/>
              </a:rPr>
              <a:t>导体、半导体和绝缘体的区别在哪里？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50">
                                            <p:txEl>
                                              <p:pRg st="0" end="0"/>
                                            </p:txEl>
                                          </p:spTgt>
                                        </p:tgtEl>
                                        <p:attrNameLst>
                                          <p:attrName>style.visibility</p:attrName>
                                        </p:attrNameLst>
                                      </p:cBhvr>
                                      <p:to>
                                        <p:strVal val="visible"/>
                                      </p:to>
                                    </p:set>
                                    <p:animEffect transition="in" filter="dissolve">
                                      <p:cBhvr>
                                        <p:cTn id="7" dur="500"/>
                                        <p:tgtEl>
                                          <p:spTgt spid="20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62"/>
                                        </p:tgtEl>
                                        <p:attrNameLst>
                                          <p:attrName>style.visibility</p:attrName>
                                        </p:attrNameLst>
                                      </p:cBhvr>
                                      <p:to>
                                        <p:strVal val="visible"/>
                                      </p:to>
                                    </p:set>
                                    <p:animEffect transition="in" filter="dissolve">
                                      <p:cBhvr>
                                        <p:cTn id="12" dur="500"/>
                                        <p:tgtEl>
                                          <p:spTgt spid="20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55">
                                            <p:txEl>
                                              <p:pRg st="0" end="0"/>
                                            </p:txEl>
                                          </p:spTgt>
                                        </p:tgtEl>
                                        <p:attrNameLst>
                                          <p:attrName>style.visibility</p:attrName>
                                        </p:attrNameLst>
                                      </p:cBhvr>
                                      <p:to>
                                        <p:strVal val="visible"/>
                                      </p:to>
                                    </p:set>
                                    <p:animEffect transition="in" filter="dissolve">
                                      <p:cBhvr>
                                        <p:cTn id="17" dur="500"/>
                                        <p:tgtEl>
                                          <p:spTgt spid="2055">
                                            <p:txEl>
                                              <p:pRg st="0" end="0"/>
                                            </p:txEl>
                                          </p:spTgt>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dissolve">
                                      <p:cBhvr>
                                        <p:cTn id="21" dur="500"/>
                                        <p:tgtEl>
                                          <p:spTgt spid="205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56">
                                            <p:txEl>
                                              <p:pRg st="0" end="0"/>
                                            </p:txEl>
                                          </p:spTgt>
                                        </p:tgtEl>
                                        <p:attrNameLst>
                                          <p:attrName>style.visibility</p:attrName>
                                        </p:attrNameLst>
                                      </p:cBhvr>
                                      <p:to>
                                        <p:strVal val="visible"/>
                                      </p:to>
                                    </p:set>
                                    <p:animEffect transition="in" filter="dissolve">
                                      <p:cBhvr>
                                        <p:cTn id="26" dur="500"/>
                                        <p:tgtEl>
                                          <p:spTgt spid="2056">
                                            <p:txEl>
                                              <p:pRg st="0" end="0"/>
                                            </p:txEl>
                                          </p:spTgt>
                                        </p:tgtEl>
                                      </p:cBhvr>
                                    </p:animEffect>
                                  </p:childTnLst>
                                </p:cTn>
                              </p:par>
                            </p:childTnLst>
                          </p:cTn>
                        </p:par>
                        <p:par>
                          <p:cTn id="27" fill="hold" nodeType="afterGroup">
                            <p:stCondLst>
                              <p:cond delay="500"/>
                            </p:stCondLst>
                            <p:childTnLst>
                              <p:par>
                                <p:cTn id="28" presetID="9" presetClass="entr" presetSubtype="0" fill="hold" nodeType="afterEffect">
                                  <p:stCondLst>
                                    <p:cond delay="0"/>
                                  </p:stCondLst>
                                  <p:childTnLst>
                                    <p:set>
                                      <p:cBhvr>
                                        <p:cTn id="29" dur="1" fill="hold">
                                          <p:stCondLst>
                                            <p:cond delay="0"/>
                                          </p:stCondLst>
                                        </p:cTn>
                                        <p:tgtEl>
                                          <p:spTgt spid="2053"/>
                                        </p:tgtEl>
                                        <p:attrNameLst>
                                          <p:attrName>style.visibility</p:attrName>
                                        </p:attrNameLst>
                                      </p:cBhvr>
                                      <p:to>
                                        <p:strVal val="visible"/>
                                      </p:to>
                                    </p:set>
                                    <p:animEffect transition="in" filter="dissolve">
                                      <p:cBhvr>
                                        <p:cTn id="30" dur="500"/>
                                        <p:tgtEl>
                                          <p:spTgt spid="205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057">
                                            <p:txEl>
                                              <p:pRg st="0" end="0"/>
                                            </p:txEl>
                                          </p:spTgt>
                                        </p:tgtEl>
                                        <p:attrNameLst>
                                          <p:attrName>style.visibility</p:attrName>
                                        </p:attrNameLst>
                                      </p:cBhvr>
                                      <p:to>
                                        <p:strVal val="visible"/>
                                      </p:to>
                                    </p:set>
                                    <p:animEffect transition="in" filter="dissolve">
                                      <p:cBhvr>
                                        <p:cTn id="35" dur="500"/>
                                        <p:tgtEl>
                                          <p:spTgt spid="2057">
                                            <p:txEl>
                                              <p:pRg st="0" end="0"/>
                                            </p:txEl>
                                          </p:spTgt>
                                        </p:tgtEl>
                                      </p:cBhvr>
                                    </p:animEffect>
                                  </p:childTnLst>
                                </p:cTn>
                              </p:par>
                            </p:childTnLst>
                          </p:cTn>
                        </p:par>
                        <p:par>
                          <p:cTn id="36" fill="hold" nodeType="afterGroup">
                            <p:stCondLst>
                              <p:cond delay="500"/>
                            </p:stCondLst>
                            <p:childTnLst>
                              <p:par>
                                <p:cTn id="37" presetID="9" presetClass="entr" presetSubtype="0" fill="hold" nodeType="afterEffect">
                                  <p:stCondLst>
                                    <p:cond delay="0"/>
                                  </p:stCondLst>
                                  <p:childTnLst>
                                    <p:set>
                                      <p:cBhvr>
                                        <p:cTn id="38" dur="1" fill="hold">
                                          <p:stCondLst>
                                            <p:cond delay="0"/>
                                          </p:stCondLst>
                                        </p:cTn>
                                        <p:tgtEl>
                                          <p:spTgt spid="2052"/>
                                        </p:tgtEl>
                                        <p:attrNameLst>
                                          <p:attrName>style.visibility</p:attrName>
                                        </p:attrNameLst>
                                      </p:cBhvr>
                                      <p:to>
                                        <p:strVal val="visible"/>
                                      </p:to>
                                    </p:set>
                                    <p:animEffect transition="in" filter="dissolve">
                                      <p:cBhvr>
                                        <p:cTn id="39" dur="500"/>
                                        <p:tgtEl>
                                          <p:spTgt spid="2052"/>
                                        </p:tgtEl>
                                      </p:cBhvr>
                                    </p:animEffect>
                                  </p:childTnLst>
                                </p:cTn>
                              </p:par>
                            </p:childTnLst>
                          </p:cTn>
                        </p:par>
                        <p:par>
                          <p:cTn id="40" fill="hold" nodeType="afterGroup">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build="p" advAuto="0"/>
      <p:bldP spid="2055" grpId="0" build="p"/>
      <p:bldP spid="2056" grpId="0" build="p"/>
      <p:bldP spid="2057" grpId="0" build="p"/>
      <p:bldP spid="2062"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4097"/>
          <p:cNvSpPr>
            <a:spLocks noChangeArrowheads="1"/>
          </p:cNvSpPr>
          <p:nvPr/>
        </p:nvSpPr>
        <p:spPr bwMode="auto">
          <a:xfrm>
            <a:off x="228600" y="1052513"/>
            <a:ext cx="9023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800">
                <a:latin typeface="微软雅黑" panose="020B0503020204020204" pitchFamily="34" charset="-122"/>
              </a:rPr>
              <a:t>§</a:t>
            </a:r>
            <a:r>
              <a:rPr lang="en-US" altLang="zh-CN" sz="2800">
                <a:latin typeface="微软雅黑" panose="020B0503020204020204" pitchFamily="34" charset="-122"/>
              </a:rPr>
              <a:t>5.1 </a:t>
            </a:r>
            <a:r>
              <a:rPr lang="zh-CN" altLang="en-US" sz="2800">
                <a:latin typeface="微软雅黑" panose="020B0503020204020204" pitchFamily="34" charset="-122"/>
              </a:rPr>
              <a:t>准经典运动</a:t>
            </a:r>
            <a:r>
              <a:rPr lang="zh-CN" altLang="en-US" sz="2400">
                <a:latin typeface="微软雅黑" panose="020B0503020204020204" pitchFamily="34" charset="-122"/>
              </a:rPr>
              <a:t> </a:t>
            </a:r>
          </a:p>
        </p:txBody>
      </p:sp>
      <p:sp>
        <p:nvSpPr>
          <p:cNvPr id="4099" name="矩形 4098"/>
          <p:cNvSpPr>
            <a:spLocks noChangeArrowheads="1"/>
          </p:cNvSpPr>
          <p:nvPr/>
        </p:nvSpPr>
        <p:spPr bwMode="auto">
          <a:xfrm>
            <a:off x="252413" y="1714500"/>
            <a:ext cx="9144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2400">
                <a:latin typeface="微软雅黑" panose="020B0503020204020204" pitchFamily="34" charset="-122"/>
              </a:rPr>
              <a:t>1. </a:t>
            </a:r>
            <a:r>
              <a:rPr lang="zh-CN" altLang="en-US" sz="2400">
                <a:latin typeface="微软雅黑" panose="020B0503020204020204" pitchFamily="34" charset="-122"/>
              </a:rPr>
              <a:t>波包和电子速度 </a:t>
            </a:r>
          </a:p>
        </p:txBody>
      </p:sp>
      <p:sp>
        <p:nvSpPr>
          <p:cNvPr id="4100" name="矩形 4099"/>
          <p:cNvSpPr>
            <a:spLocks noChangeArrowheads="1"/>
          </p:cNvSpPr>
          <p:nvPr/>
        </p:nvSpPr>
        <p:spPr bwMode="auto">
          <a:xfrm>
            <a:off x="328613" y="2259013"/>
            <a:ext cx="8275637"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10000"/>
              </a:lnSpc>
              <a:spcBef>
                <a:spcPct val="0"/>
              </a:spcBef>
              <a:buFont typeface="Wingdings" panose="05000000000000000000" pitchFamily="2" charset="2"/>
              <a:buChar char="Ø"/>
            </a:pPr>
            <a:r>
              <a:rPr lang="zh-CN" altLang="en-US" sz="2400">
                <a:latin typeface="微软雅黑" panose="020B0503020204020204" pitchFamily="34" charset="-122"/>
              </a:rPr>
              <a:t>量子力学中，对任意有经典类比的力学系统，如果对一个态的经典描述近似成立，用一个波包来描述这个态</a:t>
            </a:r>
          </a:p>
        </p:txBody>
      </p:sp>
      <p:sp>
        <p:nvSpPr>
          <p:cNvPr id="4101" name="矩形 4100"/>
          <p:cNvSpPr>
            <a:spLocks noChangeArrowheads="1"/>
          </p:cNvSpPr>
          <p:nvPr/>
        </p:nvSpPr>
        <p:spPr bwMode="auto">
          <a:xfrm>
            <a:off x="252413" y="3213100"/>
            <a:ext cx="835183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20000"/>
              </a:lnSpc>
              <a:spcBef>
                <a:spcPct val="0"/>
              </a:spcBef>
              <a:buFont typeface="Wingdings" panose="05000000000000000000" pitchFamily="2" charset="2"/>
              <a:buChar char="Ø"/>
            </a:pPr>
            <a:r>
              <a:rPr lang="zh-CN" altLang="en-US" sz="2400">
                <a:latin typeface="微软雅黑" panose="020B0503020204020204" pitchFamily="34" charset="-122"/>
              </a:rPr>
              <a:t>粒子的坐标和动量满足量子力学测不准关系</a:t>
            </a:r>
          </a:p>
        </p:txBody>
      </p:sp>
      <p:sp>
        <p:nvSpPr>
          <p:cNvPr id="23558" name="矩形 4102"/>
          <p:cNvSpPr>
            <a:spLocks noChangeArrowheads="1"/>
          </p:cNvSpPr>
          <p:nvPr/>
        </p:nvSpPr>
        <p:spPr bwMode="auto">
          <a:xfrm>
            <a:off x="328613" y="4437063"/>
            <a:ext cx="89154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20000"/>
              </a:lnSpc>
              <a:spcBef>
                <a:spcPct val="0"/>
              </a:spcBef>
              <a:buFontTx/>
              <a:buNone/>
            </a:pPr>
            <a:r>
              <a:rPr lang="zh-CN" altLang="en-US" sz="2400">
                <a:latin typeface="微软雅黑" panose="020B0503020204020204" pitchFamily="34" charset="-122"/>
              </a:rPr>
              <a:t>粒子在空间分布在     附近的       范围内，动量取值为        附</a:t>
            </a:r>
          </a:p>
          <a:p>
            <a:pPr algn="just" eaLnBrk="1" hangingPunct="1">
              <a:lnSpc>
                <a:spcPct val="120000"/>
              </a:lnSpc>
              <a:spcBef>
                <a:spcPct val="0"/>
              </a:spcBef>
              <a:buFontTx/>
              <a:buNone/>
            </a:pPr>
            <a:r>
              <a:rPr lang="zh-CN" altLang="en-US" sz="2400">
                <a:latin typeface="微软雅黑" panose="020B0503020204020204" pitchFamily="34" charset="-122"/>
              </a:rPr>
              <a:t>近的          范围内</a:t>
            </a:r>
          </a:p>
        </p:txBody>
      </p:sp>
      <p:sp>
        <p:nvSpPr>
          <p:cNvPr id="23559" name="矩形 4108"/>
          <p:cNvSpPr>
            <a:spLocks noChangeArrowheads="1"/>
          </p:cNvSpPr>
          <p:nvPr/>
        </p:nvSpPr>
        <p:spPr bwMode="auto">
          <a:xfrm>
            <a:off x="328613" y="5516563"/>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20000"/>
              </a:lnSpc>
              <a:spcBef>
                <a:spcPct val="0"/>
              </a:spcBef>
              <a:buFontTx/>
              <a:buNone/>
            </a:pPr>
            <a:r>
              <a:rPr lang="zh-CN" altLang="en-US" sz="2400">
                <a:solidFill>
                  <a:srgbClr val="800000"/>
                </a:solidFill>
                <a:latin typeface="微软雅黑" panose="020B0503020204020204" pitchFamily="34" charset="-122"/>
              </a:rPr>
              <a:t>波包中心      </a:t>
            </a:r>
            <a:r>
              <a:rPr lang="en-US" altLang="zh-CN" sz="2400">
                <a:latin typeface="微软雅黑" panose="020B0503020204020204" pitchFamily="34" charset="-122"/>
              </a:rPr>
              <a:t>— </a:t>
            </a:r>
            <a:r>
              <a:rPr lang="zh-CN" altLang="en-US" sz="2400">
                <a:latin typeface="微软雅黑" panose="020B0503020204020204" pitchFamily="34" charset="-122"/>
              </a:rPr>
              <a:t>粒子中心，</a:t>
            </a:r>
            <a:r>
              <a:rPr lang="zh-CN" altLang="en-US" sz="2400">
                <a:solidFill>
                  <a:srgbClr val="800000"/>
                </a:solidFill>
                <a:latin typeface="微软雅黑" panose="020B0503020204020204" pitchFamily="34" charset="-122"/>
              </a:rPr>
              <a:t>中心的动量         </a:t>
            </a:r>
            <a:r>
              <a:rPr lang="en-US" altLang="zh-CN" sz="2400">
                <a:latin typeface="微软雅黑" panose="020B0503020204020204" pitchFamily="34" charset="-122"/>
              </a:rPr>
              <a:t>— </a:t>
            </a:r>
            <a:r>
              <a:rPr lang="zh-CN" altLang="en-US" sz="2400">
                <a:latin typeface="微软雅黑" panose="020B0503020204020204" pitchFamily="34" charset="-122"/>
              </a:rPr>
              <a:t>粒子的动量</a:t>
            </a:r>
          </a:p>
        </p:txBody>
      </p:sp>
      <p:sp>
        <p:nvSpPr>
          <p:cNvPr id="4114" name="矩形 4113"/>
          <p:cNvSpPr>
            <a:spLocks noChangeArrowheads="1"/>
          </p:cNvSpPr>
          <p:nvPr/>
        </p:nvSpPr>
        <p:spPr bwMode="auto">
          <a:xfrm>
            <a:off x="328613" y="3836988"/>
            <a:ext cx="2338387"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20000"/>
              </a:lnSpc>
              <a:spcBef>
                <a:spcPct val="0"/>
              </a:spcBef>
              <a:buFontTx/>
              <a:buNone/>
            </a:pPr>
            <a:r>
              <a:rPr lang="zh-CN" altLang="en-US" sz="2400">
                <a:solidFill>
                  <a:srgbClr val="0000CC"/>
                </a:solidFill>
                <a:latin typeface="微软雅黑" panose="020B0503020204020204" pitchFamily="34" charset="-122"/>
              </a:rPr>
              <a:t>粒子的波包构成</a:t>
            </a:r>
          </a:p>
        </p:txBody>
      </p:sp>
      <p:graphicFrame>
        <p:nvGraphicFramePr>
          <p:cNvPr id="23561" name="对象 1"/>
          <p:cNvGraphicFramePr>
            <a:graphicFrameLocks noChangeAspect="1"/>
          </p:cNvGraphicFramePr>
          <p:nvPr/>
        </p:nvGraphicFramePr>
        <p:xfrm>
          <a:off x="2916238" y="4487863"/>
          <a:ext cx="304800" cy="393700"/>
        </p:xfrm>
        <a:graphic>
          <a:graphicData uri="http://schemas.openxmlformats.org/presentationml/2006/ole">
            <mc:AlternateContent xmlns:mc="http://schemas.openxmlformats.org/markup-compatibility/2006">
              <mc:Choice xmlns:v="urn:schemas-microsoft-com:vml" Requires="v">
                <p:oleObj spid="_x0000_s23568" name="公式" r:id="rId3" imgW="304536" imgH="393359" progId="Equation.3">
                  <p:embed/>
                </p:oleObj>
              </mc:Choice>
              <mc:Fallback>
                <p:oleObj name="公式" r:id="rId3" imgW="304536" imgH="393359" progId="Equation.3">
                  <p:embed/>
                  <p:pic>
                    <p:nvPicPr>
                      <p:cNvPr id="0" name="对象 1"/>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916238" y="4487863"/>
                        <a:ext cx="304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2" name="对象 2"/>
          <p:cNvGraphicFramePr>
            <a:graphicFrameLocks noChangeAspect="1"/>
          </p:cNvGraphicFramePr>
          <p:nvPr/>
        </p:nvGraphicFramePr>
        <p:xfrm>
          <a:off x="4318000" y="4602163"/>
          <a:ext cx="469900" cy="266700"/>
        </p:xfrm>
        <a:graphic>
          <a:graphicData uri="http://schemas.openxmlformats.org/presentationml/2006/ole">
            <mc:AlternateContent xmlns:mc="http://schemas.openxmlformats.org/markup-compatibility/2006">
              <mc:Choice xmlns:v="urn:schemas-microsoft-com:vml" Requires="v">
                <p:oleObj spid="_x0000_s23569" name="公式" r:id="rId5" imgW="469696" imgH="266584" progId="Equation.3">
                  <p:embed/>
                </p:oleObj>
              </mc:Choice>
              <mc:Fallback>
                <p:oleObj name="公式" r:id="rId5" imgW="469696" imgH="266584" progId="Equation.3">
                  <p:embed/>
                  <p:pic>
                    <p:nvPicPr>
                      <p:cNvPr id="0" name="对象 2"/>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318000" y="4602163"/>
                        <a:ext cx="4699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3" name="对象 3"/>
          <p:cNvGraphicFramePr>
            <a:graphicFrameLocks noChangeAspect="1"/>
          </p:cNvGraphicFramePr>
          <p:nvPr/>
        </p:nvGraphicFramePr>
        <p:xfrm>
          <a:off x="7667625" y="4532313"/>
          <a:ext cx="495300" cy="393700"/>
        </p:xfrm>
        <a:graphic>
          <a:graphicData uri="http://schemas.openxmlformats.org/presentationml/2006/ole">
            <mc:AlternateContent xmlns:mc="http://schemas.openxmlformats.org/markup-compatibility/2006">
              <mc:Choice xmlns:v="urn:schemas-microsoft-com:vml" Requires="v">
                <p:oleObj spid="_x0000_s23570" name="公式" r:id="rId7" imgW="495085" imgH="393529" progId="Equation.3">
                  <p:embed/>
                </p:oleObj>
              </mc:Choice>
              <mc:Fallback>
                <p:oleObj name="公式" r:id="rId7" imgW="495085" imgH="393529" progId="Equation.3">
                  <p:embed/>
                  <p:pic>
                    <p:nvPicPr>
                      <p:cNvPr id="0" name="对象 3"/>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667625" y="4532313"/>
                        <a:ext cx="4953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4" name="对象 4"/>
          <p:cNvGraphicFramePr>
            <a:graphicFrameLocks noChangeAspect="1"/>
          </p:cNvGraphicFramePr>
          <p:nvPr/>
        </p:nvGraphicFramePr>
        <p:xfrm>
          <a:off x="1065213" y="4989513"/>
          <a:ext cx="711200" cy="317500"/>
        </p:xfrm>
        <a:graphic>
          <a:graphicData uri="http://schemas.openxmlformats.org/presentationml/2006/ole">
            <mc:AlternateContent xmlns:mc="http://schemas.openxmlformats.org/markup-compatibility/2006">
              <mc:Choice xmlns:v="urn:schemas-microsoft-com:vml" Requires="v">
                <p:oleObj spid="_x0000_s23571" name="公式" r:id="rId9" imgW="710891" imgH="317362" progId="Equation.3">
                  <p:embed/>
                </p:oleObj>
              </mc:Choice>
              <mc:Fallback>
                <p:oleObj name="公式" r:id="rId9" imgW="710891" imgH="317362" progId="Equation.3">
                  <p:embed/>
                  <p:pic>
                    <p:nvPicPr>
                      <p:cNvPr id="0" name="对象 4"/>
                      <p:cNvPicPr>
                        <a:picLocks noChangeAspect="1"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065213" y="4989513"/>
                        <a:ext cx="7112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5" name="对象 20"/>
          <p:cNvGraphicFramePr>
            <a:graphicFrameLocks noChangeAspect="1"/>
          </p:cNvGraphicFramePr>
          <p:nvPr/>
        </p:nvGraphicFramePr>
        <p:xfrm>
          <a:off x="1692275" y="5565775"/>
          <a:ext cx="304800" cy="393700"/>
        </p:xfrm>
        <a:graphic>
          <a:graphicData uri="http://schemas.openxmlformats.org/presentationml/2006/ole">
            <mc:AlternateContent xmlns:mc="http://schemas.openxmlformats.org/markup-compatibility/2006">
              <mc:Choice xmlns:v="urn:schemas-microsoft-com:vml" Requires="v">
                <p:oleObj spid="_x0000_s23572" name="公式" r:id="rId11" imgW="304536" imgH="393359" progId="Equation.3">
                  <p:embed/>
                </p:oleObj>
              </mc:Choice>
              <mc:Fallback>
                <p:oleObj name="公式" r:id="rId11" imgW="304536" imgH="393359" progId="Equation.3">
                  <p:embed/>
                  <p:pic>
                    <p:nvPicPr>
                      <p:cNvPr id="0" name="对象 20"/>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692275" y="5565775"/>
                        <a:ext cx="304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6" name="对象 5"/>
          <p:cNvGraphicFramePr>
            <a:graphicFrameLocks noChangeAspect="1"/>
          </p:cNvGraphicFramePr>
          <p:nvPr/>
        </p:nvGraphicFramePr>
        <p:xfrm>
          <a:off x="5724525" y="5586413"/>
          <a:ext cx="495300" cy="393700"/>
        </p:xfrm>
        <a:graphic>
          <a:graphicData uri="http://schemas.openxmlformats.org/presentationml/2006/ole">
            <mc:AlternateContent xmlns:mc="http://schemas.openxmlformats.org/markup-compatibility/2006">
              <mc:Choice xmlns:v="urn:schemas-microsoft-com:vml" Requires="v">
                <p:oleObj spid="_x0000_s23573" name="公式" r:id="rId12" imgW="495085" imgH="393529" progId="Equation.3">
                  <p:embed/>
                </p:oleObj>
              </mc:Choice>
              <mc:Fallback>
                <p:oleObj name="公式" r:id="rId12" imgW="495085" imgH="393529" progId="Equation.3">
                  <p:embed/>
                  <p:pic>
                    <p:nvPicPr>
                      <p:cNvPr id="0" name="对象 5"/>
                      <p:cNvPicPr>
                        <a:picLocks noChangeAspect="1" noChangeArrowheads="1"/>
                      </p:cNvPicPr>
                      <p:nvPr/>
                    </p:nvPicPr>
                    <p:blipFill>
                      <a:blip r:embed="rId13">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724525" y="5586413"/>
                        <a:ext cx="4953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7" name="矩形 6"/>
          <p:cNvSpPr>
            <a:spLocks noChangeArrowheads="1"/>
          </p:cNvSpPr>
          <p:nvPr/>
        </p:nvSpPr>
        <p:spPr bwMode="auto">
          <a:xfrm>
            <a:off x="228600" y="1628775"/>
            <a:ext cx="8686800" cy="4752975"/>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dissolve">
                                      <p:cBhvr>
                                        <p:cTn id="7" dur="500"/>
                                        <p:tgtEl>
                                          <p:spTgt spid="40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9">
                                            <p:txEl>
                                              <p:pRg st="0" end="0"/>
                                            </p:txEl>
                                          </p:spTgt>
                                        </p:tgtEl>
                                        <p:attrNameLst>
                                          <p:attrName>style.visibility</p:attrName>
                                        </p:attrNameLst>
                                      </p:cBhvr>
                                      <p:to>
                                        <p:strVal val="visible"/>
                                      </p:to>
                                    </p:set>
                                    <p:animEffect transition="in" filter="dissolve">
                                      <p:cBhvr>
                                        <p:cTn id="12" dur="500"/>
                                        <p:tgtEl>
                                          <p:spTgt spid="4099">
                                            <p:txEl>
                                              <p:pRg st="0" end="0"/>
                                            </p:txEl>
                                          </p:spTgt>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100">
                                            <p:txEl>
                                              <p:pRg st="0" end="0"/>
                                            </p:txEl>
                                          </p:spTgt>
                                        </p:tgtEl>
                                        <p:attrNameLst>
                                          <p:attrName>style.visibility</p:attrName>
                                        </p:attrNameLst>
                                      </p:cBhvr>
                                      <p:to>
                                        <p:strVal val="visible"/>
                                      </p:to>
                                    </p:set>
                                    <p:animEffect transition="in" filter="dissolve">
                                      <p:cBhvr>
                                        <p:cTn id="16" dur="500"/>
                                        <p:tgtEl>
                                          <p:spTgt spid="4100">
                                            <p:txEl>
                                              <p:pRg st="0" end="0"/>
                                            </p:txEl>
                                          </p:spTgt>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4101">
                                            <p:txEl>
                                              <p:pRg st="0" end="0"/>
                                            </p:txEl>
                                          </p:spTgt>
                                        </p:tgtEl>
                                        <p:attrNameLst>
                                          <p:attrName>style.visibility</p:attrName>
                                        </p:attrNameLst>
                                      </p:cBhvr>
                                      <p:to>
                                        <p:strVal val="visible"/>
                                      </p:to>
                                    </p:set>
                                    <p:animEffect transition="in" filter="dissolve">
                                      <p:cBhvr>
                                        <p:cTn id="20" dur="500"/>
                                        <p:tgtEl>
                                          <p:spTgt spid="4101">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114">
                                            <p:txEl>
                                              <p:pRg st="0" end="0"/>
                                            </p:txEl>
                                          </p:spTgt>
                                        </p:tgtEl>
                                        <p:attrNameLst>
                                          <p:attrName>style.visibility</p:attrName>
                                        </p:attrNameLst>
                                      </p:cBhvr>
                                      <p:to>
                                        <p:strVal val="visible"/>
                                      </p:to>
                                    </p:set>
                                    <p:animEffect transition="in" filter="dissolve">
                                      <p:cBhvr>
                                        <p:cTn id="25" dur="500"/>
                                        <p:tgtEl>
                                          <p:spTgt spid="41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advAuto="0"/>
      <p:bldP spid="4099" grpId="0" build="p"/>
      <p:bldP spid="4100" grpId="0" build="p" advAuto="0"/>
      <p:bldP spid="4101" grpId="0" build="p" advAuto="0"/>
      <p:bldP spid="41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矩形 9220"/>
          <p:cNvSpPr>
            <a:spLocks noChangeArrowheads="1"/>
          </p:cNvSpPr>
          <p:nvPr/>
        </p:nvSpPr>
        <p:spPr bwMode="auto">
          <a:xfrm>
            <a:off x="228600" y="890588"/>
            <a:ext cx="8951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800">
                <a:latin typeface="微软雅黑" panose="020B0503020204020204" pitchFamily="34" charset="-122"/>
              </a:rPr>
              <a:t>导体、半导体、绝缘体模型</a:t>
            </a:r>
            <a:r>
              <a:rPr lang="zh-CN" altLang="en-US" sz="2800" b="0">
                <a:latin typeface="微软雅黑" panose="020B0503020204020204" pitchFamily="34" charset="-122"/>
              </a:rPr>
              <a:t> </a:t>
            </a:r>
          </a:p>
        </p:txBody>
      </p:sp>
      <p:pic>
        <p:nvPicPr>
          <p:cNvPr id="9224" name="图片 9223" descr="XCH005_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3" y="1628775"/>
            <a:ext cx="693420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0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221">
                                            <p:txEl>
                                              <p:pRg st="0" end="0"/>
                                            </p:txEl>
                                          </p:spTgt>
                                        </p:tgtEl>
                                        <p:attrNameLst>
                                          <p:attrName>style.visibility</p:attrName>
                                        </p:attrNameLst>
                                      </p:cBhvr>
                                      <p:to>
                                        <p:strVal val="visible"/>
                                      </p:to>
                                    </p:set>
                                    <p:animEffect transition="in" filter="dissolve">
                                      <p:cBhvr>
                                        <p:cTn id="7" dur="500"/>
                                        <p:tgtEl>
                                          <p:spTgt spid="9221">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9224"/>
                                        </p:tgtEl>
                                        <p:attrNameLst>
                                          <p:attrName>style.visibility</p:attrName>
                                        </p:attrNameLst>
                                      </p:cBhvr>
                                      <p:to>
                                        <p:strVal val="visible"/>
                                      </p:to>
                                    </p:set>
                                    <p:animEffect transition="in" filter="dissolve">
                                      <p:cBhvr>
                                        <p:cTn id="11"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build="p"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2E95FA-DD86-4694-95AB-2F3E8B346567}"/>
              </a:ext>
            </a:extLst>
          </p:cNvPr>
          <p:cNvSpPr/>
          <p:nvPr/>
        </p:nvSpPr>
        <p:spPr bwMode="auto">
          <a:xfrm>
            <a:off x="6750050" y="2454275"/>
            <a:ext cx="2171700" cy="774700"/>
          </a:xfrm>
          <a:prstGeom prst="rect">
            <a:avLst/>
          </a:prstGeom>
          <a:solidFill>
            <a:schemeClr val="tx2">
              <a:lumMod val="20000"/>
              <a:lumOff val="80000"/>
            </a:schemeClr>
          </a:solidFill>
          <a:ln w="19050" cap="flat" cmpd="sng" algn="ctr">
            <a:noFill/>
            <a:prstDash val="dash"/>
            <a:round/>
            <a:headEnd type="none" w="med" len="med"/>
            <a:tailEnd type="triangle" w="med" len="med"/>
          </a:ln>
        </p:spPr>
        <p:txBody>
          <a:bodyPr wrap="none" anchor="ctr"/>
          <a:lstStyle/>
          <a:p>
            <a:pPr algn="ctr" eaLnBrk="1" hangingPunct="1">
              <a:defRPr/>
            </a:pPr>
            <a:endParaRPr lang="zh-CN" altLang="en-US" sz="2000"/>
          </a:p>
        </p:txBody>
      </p:sp>
      <p:sp>
        <p:nvSpPr>
          <p:cNvPr id="4098" name="矩形 4097"/>
          <p:cNvSpPr>
            <a:spLocks noChangeArrowheads="1"/>
          </p:cNvSpPr>
          <p:nvPr/>
        </p:nvSpPr>
        <p:spPr bwMode="auto">
          <a:xfrm>
            <a:off x="228600" y="909638"/>
            <a:ext cx="9018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2800">
                <a:solidFill>
                  <a:srgbClr val="800000"/>
                </a:solidFill>
                <a:latin typeface="微软雅黑" panose="020B0503020204020204" pitchFamily="34" charset="-122"/>
              </a:rPr>
              <a:t>1. </a:t>
            </a:r>
            <a:r>
              <a:rPr lang="zh-CN" altLang="en-US" sz="2800">
                <a:solidFill>
                  <a:srgbClr val="800000"/>
                </a:solidFill>
                <a:latin typeface="微软雅黑" panose="020B0503020204020204" pitchFamily="34" charset="-122"/>
              </a:rPr>
              <a:t>满带中的电子对导电的贡献</a:t>
            </a:r>
          </a:p>
        </p:txBody>
      </p:sp>
      <p:sp>
        <p:nvSpPr>
          <p:cNvPr id="4109" name="矩形 4108"/>
          <p:cNvSpPr>
            <a:spLocks noChangeArrowheads="1"/>
          </p:cNvSpPr>
          <p:nvPr/>
        </p:nvSpPr>
        <p:spPr bwMode="auto">
          <a:xfrm>
            <a:off x="444500" y="1654175"/>
            <a:ext cx="434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000">
                <a:latin typeface="微软雅黑" panose="020B0503020204020204" pitchFamily="34" charset="-122"/>
              </a:rPr>
              <a:t>电子能量是波矢的偶函数</a:t>
            </a:r>
          </a:p>
        </p:txBody>
      </p:sp>
      <p:graphicFrame>
        <p:nvGraphicFramePr>
          <p:cNvPr id="4107" name="对象 4106"/>
          <p:cNvGraphicFramePr>
            <a:graphicFrameLocks/>
          </p:cNvGraphicFramePr>
          <p:nvPr/>
        </p:nvGraphicFramePr>
        <p:xfrm>
          <a:off x="3479800" y="1609725"/>
          <a:ext cx="1847850" cy="444500"/>
        </p:xfrm>
        <a:graphic>
          <a:graphicData uri="http://schemas.openxmlformats.org/presentationml/2006/ole">
            <mc:AlternateContent xmlns:mc="http://schemas.openxmlformats.org/markup-compatibility/2006">
              <mc:Choice xmlns:v="urn:schemas-microsoft-com:vml" Requires="v">
                <p:oleObj spid="_x0000_s52255" r:id="rId3" imgW="1015559" imgH="241195" progId="Equation.3">
                  <p:embed/>
                </p:oleObj>
              </mc:Choice>
              <mc:Fallback>
                <p:oleObj r:id="rId3" imgW="1015559" imgH="241195" progId="Equation.3">
                  <p:embed/>
                  <p:pic>
                    <p:nvPicPr>
                      <p:cNvPr id="0" name="对象 4106"/>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479800" y="1609725"/>
                        <a:ext cx="18478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5" name="对象 4104"/>
          <p:cNvGraphicFramePr>
            <a:graphicFrameLocks/>
          </p:cNvGraphicFramePr>
          <p:nvPr/>
        </p:nvGraphicFramePr>
        <p:xfrm>
          <a:off x="3511550" y="2563813"/>
          <a:ext cx="1592263" cy="720725"/>
        </p:xfrm>
        <a:graphic>
          <a:graphicData uri="http://schemas.openxmlformats.org/presentationml/2006/ole">
            <mc:AlternateContent xmlns:mc="http://schemas.openxmlformats.org/markup-compatibility/2006">
              <mc:Choice xmlns:v="urn:schemas-microsoft-com:vml" Requires="v">
                <p:oleObj spid="_x0000_s52256" r:id="rId5" imgW="875920" imgH="393529" progId="Equation.3">
                  <p:embed/>
                </p:oleObj>
              </mc:Choice>
              <mc:Fallback>
                <p:oleObj r:id="rId5" imgW="875920" imgH="393529" progId="Equation.3">
                  <p:embed/>
                  <p:pic>
                    <p:nvPicPr>
                      <p:cNvPr id="0" name="对象 4104"/>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11550" y="2563813"/>
                        <a:ext cx="15922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3" name="对象 4102"/>
          <p:cNvGraphicFramePr>
            <a:graphicFrameLocks/>
          </p:cNvGraphicFramePr>
          <p:nvPr/>
        </p:nvGraphicFramePr>
        <p:xfrm>
          <a:off x="3492500" y="1985963"/>
          <a:ext cx="1841500" cy="722312"/>
        </p:xfrm>
        <a:graphic>
          <a:graphicData uri="http://schemas.openxmlformats.org/presentationml/2006/ole">
            <mc:AlternateContent xmlns:mc="http://schemas.openxmlformats.org/markup-compatibility/2006">
              <mc:Choice xmlns:v="urn:schemas-microsoft-com:vml" Requires="v">
                <p:oleObj spid="_x0000_s52257" r:id="rId7" imgW="1016000" imgH="393700" progId="Equation.3">
                  <p:embed/>
                </p:oleObj>
              </mc:Choice>
              <mc:Fallback>
                <p:oleObj r:id="rId7" imgW="1016000" imgH="393700" progId="Equation.3">
                  <p:embed/>
                  <p:pic>
                    <p:nvPicPr>
                      <p:cNvPr id="0" name="对象 4102"/>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492500" y="1985963"/>
                        <a:ext cx="184150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2" name="对象 4101"/>
          <p:cNvGraphicFramePr>
            <a:graphicFrameLocks/>
          </p:cNvGraphicFramePr>
          <p:nvPr/>
        </p:nvGraphicFramePr>
        <p:xfrm>
          <a:off x="5137150" y="2530475"/>
          <a:ext cx="1312863" cy="722313"/>
        </p:xfrm>
        <a:graphic>
          <a:graphicData uri="http://schemas.openxmlformats.org/presentationml/2006/ole">
            <mc:AlternateContent xmlns:mc="http://schemas.openxmlformats.org/markup-compatibility/2006">
              <mc:Choice xmlns:v="urn:schemas-microsoft-com:vml" Requires="v">
                <p:oleObj spid="_x0000_s52258" r:id="rId9" imgW="723586" imgH="393529" progId="Equation.DSMT4">
                  <p:embed/>
                </p:oleObj>
              </mc:Choice>
              <mc:Fallback>
                <p:oleObj r:id="rId9" imgW="723586" imgH="393529" progId="Equation.DSMT4">
                  <p:embed/>
                  <p:pic>
                    <p:nvPicPr>
                      <p:cNvPr id="0" name="对象 4101"/>
                      <p:cNvPicPr>
                        <a:picLocks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137150" y="2530475"/>
                        <a:ext cx="1312863"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1" name="对象 4100"/>
          <p:cNvGraphicFramePr>
            <a:graphicFrameLocks/>
          </p:cNvGraphicFramePr>
          <p:nvPr/>
        </p:nvGraphicFramePr>
        <p:xfrm>
          <a:off x="6862763" y="2649538"/>
          <a:ext cx="1944687" cy="473075"/>
        </p:xfrm>
        <a:graphic>
          <a:graphicData uri="http://schemas.openxmlformats.org/presentationml/2006/ole">
            <mc:AlternateContent xmlns:mc="http://schemas.openxmlformats.org/markup-compatibility/2006">
              <mc:Choice xmlns:v="urn:schemas-microsoft-com:vml" Requires="v">
                <p:oleObj spid="_x0000_s52259" r:id="rId11" imgW="868622" imgH="167663" progId="Equation.3">
                  <p:embed/>
                </p:oleObj>
              </mc:Choice>
              <mc:Fallback>
                <p:oleObj r:id="rId11" imgW="868622" imgH="167663" progId="Equation.3">
                  <p:embed/>
                  <p:pic>
                    <p:nvPicPr>
                      <p:cNvPr id="0" name="对象 4100"/>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862763" y="2649538"/>
                        <a:ext cx="19446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2234" name="组合 5"/>
          <p:cNvGrpSpPr>
            <a:grpSpLocks/>
          </p:cNvGrpSpPr>
          <p:nvPr/>
        </p:nvGrpSpPr>
        <p:grpSpPr bwMode="auto">
          <a:xfrm>
            <a:off x="5721350" y="1652588"/>
            <a:ext cx="3294063" cy="766762"/>
            <a:chOff x="478038" y="3338090"/>
            <a:chExt cx="3294045" cy="766181"/>
          </a:xfrm>
        </p:grpSpPr>
        <p:sp>
          <p:nvSpPr>
            <p:cNvPr id="52252" name="矩形 4113"/>
            <p:cNvSpPr>
              <a:spLocks noChangeArrowheads="1"/>
            </p:cNvSpPr>
            <p:nvPr/>
          </p:nvSpPr>
          <p:spPr bwMode="auto">
            <a:xfrm>
              <a:off x="478038" y="3396385"/>
              <a:ext cx="329404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8775">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000">
                  <a:solidFill>
                    <a:srgbClr val="800000"/>
                  </a:solidFill>
                  <a:latin typeface="微软雅黑" panose="020B0503020204020204" pitchFamily="34" charset="-122"/>
                </a:rPr>
                <a:t>状态和         状态中电子的速度大小相等、方向相反 </a:t>
              </a:r>
            </a:p>
          </p:txBody>
        </p:sp>
        <p:graphicFrame>
          <p:nvGraphicFramePr>
            <p:cNvPr id="52253" name="对象 20"/>
            <p:cNvGraphicFramePr>
              <a:graphicFrameLocks noChangeAspect="1"/>
            </p:cNvGraphicFramePr>
            <p:nvPr/>
          </p:nvGraphicFramePr>
          <p:xfrm>
            <a:off x="504610" y="3338090"/>
            <a:ext cx="254000" cy="342900"/>
          </p:xfrm>
          <a:graphic>
            <a:graphicData uri="http://schemas.openxmlformats.org/presentationml/2006/ole">
              <mc:AlternateContent xmlns:mc="http://schemas.openxmlformats.org/markup-compatibility/2006">
                <mc:Choice xmlns:v="urn:schemas-microsoft-com:vml" Requires="v">
                  <p:oleObj spid="_x0000_s52260" name="公式" r:id="rId13" imgW="253890" imgH="342751" progId="Equation.3">
                    <p:embed/>
                  </p:oleObj>
                </mc:Choice>
                <mc:Fallback>
                  <p:oleObj name="公式" r:id="rId13" imgW="253890" imgH="342751" progId="Equation.3">
                    <p:embed/>
                    <p:pic>
                      <p:nvPicPr>
                        <p:cNvPr id="0" name="对象 20"/>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04610" y="3338090"/>
                          <a:ext cx="25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54" name="对象 21"/>
            <p:cNvGraphicFramePr>
              <a:graphicFrameLocks noChangeAspect="1"/>
            </p:cNvGraphicFramePr>
            <p:nvPr/>
          </p:nvGraphicFramePr>
          <p:xfrm>
            <a:off x="1716016" y="3361416"/>
            <a:ext cx="558800" cy="342900"/>
          </p:xfrm>
          <a:graphic>
            <a:graphicData uri="http://schemas.openxmlformats.org/presentationml/2006/ole">
              <mc:AlternateContent xmlns:mc="http://schemas.openxmlformats.org/markup-compatibility/2006">
                <mc:Choice xmlns:v="urn:schemas-microsoft-com:vml" Requires="v">
                  <p:oleObj spid="_x0000_s52261" name="公式" r:id="rId15" imgW="558558" imgH="342751" progId="Equation.3">
                    <p:embed/>
                  </p:oleObj>
                </mc:Choice>
                <mc:Fallback>
                  <p:oleObj name="公式" r:id="rId15" imgW="558558" imgH="342751" progId="Equation.3">
                    <p:embed/>
                    <p:pic>
                      <p:nvPicPr>
                        <p:cNvPr id="0" name="对象 21"/>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716016" y="3361416"/>
                          <a:ext cx="558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2235" name="组合 4"/>
          <p:cNvGrpSpPr>
            <a:grpSpLocks/>
          </p:cNvGrpSpPr>
          <p:nvPr/>
        </p:nvGrpSpPr>
        <p:grpSpPr bwMode="auto">
          <a:xfrm>
            <a:off x="444500" y="2171700"/>
            <a:ext cx="4572000" cy="400050"/>
            <a:chOff x="-4320372" y="639883"/>
            <a:chExt cx="4572000" cy="400050"/>
          </a:xfrm>
        </p:grpSpPr>
        <p:sp>
          <p:nvSpPr>
            <p:cNvPr id="52250" name="矩形 4111"/>
            <p:cNvSpPr>
              <a:spLocks noChangeArrowheads="1"/>
            </p:cNvSpPr>
            <p:nvPr/>
          </p:nvSpPr>
          <p:spPr bwMode="auto">
            <a:xfrm>
              <a:off x="-4320372" y="639883"/>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000">
                  <a:latin typeface="微软雅黑" panose="020B0503020204020204" pitchFamily="34" charset="-122"/>
                </a:rPr>
                <a:t>波矢为       的电子的速度</a:t>
              </a:r>
            </a:p>
          </p:txBody>
        </p:sp>
        <p:graphicFrame>
          <p:nvGraphicFramePr>
            <p:cNvPr id="52251" name="对象 22"/>
            <p:cNvGraphicFramePr>
              <a:graphicFrameLocks noChangeAspect="1"/>
            </p:cNvGraphicFramePr>
            <p:nvPr/>
          </p:nvGraphicFramePr>
          <p:xfrm>
            <a:off x="-3457746" y="643671"/>
            <a:ext cx="558800" cy="342900"/>
          </p:xfrm>
          <a:graphic>
            <a:graphicData uri="http://schemas.openxmlformats.org/presentationml/2006/ole">
              <mc:AlternateContent xmlns:mc="http://schemas.openxmlformats.org/markup-compatibility/2006">
                <mc:Choice xmlns:v="urn:schemas-microsoft-com:vml" Requires="v">
                  <p:oleObj spid="_x0000_s52262" name="公式" r:id="rId17" imgW="558558" imgH="342751" progId="Equation.3">
                    <p:embed/>
                  </p:oleObj>
                </mc:Choice>
                <mc:Fallback>
                  <p:oleObj name="公式" r:id="rId17" imgW="558558" imgH="342751" progId="Equation.3">
                    <p:embed/>
                    <p:pic>
                      <p:nvPicPr>
                        <p:cNvPr id="0" name="对象 22"/>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457746" y="643671"/>
                          <a:ext cx="558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2236" name="组合 2"/>
          <p:cNvGrpSpPr>
            <a:grpSpLocks/>
          </p:cNvGrpSpPr>
          <p:nvPr/>
        </p:nvGrpSpPr>
        <p:grpSpPr bwMode="auto">
          <a:xfrm>
            <a:off x="444500" y="2690813"/>
            <a:ext cx="4038600" cy="404812"/>
            <a:chOff x="592264" y="2574253"/>
            <a:chExt cx="4038600" cy="406149"/>
          </a:xfrm>
        </p:grpSpPr>
        <p:sp>
          <p:nvSpPr>
            <p:cNvPr id="52248" name="矩形 4109"/>
            <p:cNvSpPr>
              <a:spLocks noChangeArrowheads="1"/>
            </p:cNvSpPr>
            <p:nvPr/>
          </p:nvSpPr>
          <p:spPr bwMode="auto">
            <a:xfrm>
              <a:off x="592264" y="2580352"/>
              <a:ext cx="4038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000">
                  <a:latin typeface="微软雅黑" panose="020B0503020204020204" pitchFamily="34" charset="-122"/>
                </a:rPr>
                <a:t>波矢为    的电子的速度</a:t>
              </a:r>
            </a:p>
          </p:txBody>
        </p:sp>
        <p:graphicFrame>
          <p:nvGraphicFramePr>
            <p:cNvPr id="52249" name="对象 23"/>
            <p:cNvGraphicFramePr>
              <a:graphicFrameLocks noChangeAspect="1"/>
            </p:cNvGraphicFramePr>
            <p:nvPr/>
          </p:nvGraphicFramePr>
          <p:xfrm>
            <a:off x="1468727" y="2574253"/>
            <a:ext cx="254000" cy="342900"/>
          </p:xfrm>
          <a:graphic>
            <a:graphicData uri="http://schemas.openxmlformats.org/presentationml/2006/ole">
              <mc:AlternateContent xmlns:mc="http://schemas.openxmlformats.org/markup-compatibility/2006">
                <mc:Choice xmlns:v="urn:schemas-microsoft-com:vml" Requires="v">
                  <p:oleObj spid="_x0000_s52263" name="公式" r:id="rId18" imgW="253890" imgH="342751" progId="Equation.3">
                    <p:embed/>
                  </p:oleObj>
                </mc:Choice>
                <mc:Fallback>
                  <p:oleObj name="公式" r:id="rId18" imgW="253890" imgH="342751" progId="Equation.3">
                    <p:embed/>
                    <p:pic>
                      <p:nvPicPr>
                        <p:cNvPr id="0" name="对象 23"/>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468727" y="2574253"/>
                          <a:ext cx="25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2237"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000">
              <a:solidFill>
                <a:srgbClr val="1C1C1C"/>
              </a:solidFill>
              <a:latin typeface="Times New Roman" panose="02020603050405020304" pitchFamily="18" charset="0"/>
              <a:ea typeface="宋体" panose="02010600030101010101" pitchFamily="2" charset="-122"/>
            </a:endParaRPr>
          </a:p>
        </p:txBody>
      </p:sp>
      <p:pic>
        <p:nvPicPr>
          <p:cNvPr id="25" name="图片 24" descr="XCH005_008_0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86238" y="3259138"/>
            <a:ext cx="44894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 name="对象 25"/>
          <p:cNvGraphicFramePr>
            <a:graphicFrameLocks/>
          </p:cNvGraphicFramePr>
          <p:nvPr/>
        </p:nvGraphicFramePr>
        <p:xfrm>
          <a:off x="2965450" y="3238500"/>
          <a:ext cx="866775" cy="514350"/>
        </p:xfrm>
        <a:graphic>
          <a:graphicData uri="http://schemas.openxmlformats.org/presentationml/2006/ole">
            <mc:AlternateContent xmlns:mc="http://schemas.openxmlformats.org/markup-compatibility/2006">
              <mc:Choice xmlns:v="urn:schemas-microsoft-com:vml" Requires="v">
                <p:oleObj spid="_x0000_s52264" r:id="rId20" imgW="317225" imgH="190335" progId="Equation.3">
                  <p:embed/>
                </p:oleObj>
              </mc:Choice>
              <mc:Fallback>
                <p:oleObj r:id="rId20" imgW="317225" imgH="190335" progId="Equation.3">
                  <p:embed/>
                  <p:pic>
                    <p:nvPicPr>
                      <p:cNvPr id="0" name="对象 25"/>
                      <p:cNvPicPr>
                        <a:picLocks noChangeArrowheads="1"/>
                      </p:cNvPicPr>
                      <p:nvPr/>
                    </p:nvPicPr>
                    <p:blipFill>
                      <a:blip r:embed="rId21">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965450" y="3238500"/>
                        <a:ext cx="8667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 name="矩形 26"/>
          <p:cNvSpPr>
            <a:spLocks noChangeArrowheads="1"/>
          </p:cNvSpPr>
          <p:nvPr/>
        </p:nvSpPr>
        <p:spPr bwMode="auto">
          <a:xfrm>
            <a:off x="487363" y="3238500"/>
            <a:ext cx="300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000">
                <a:solidFill>
                  <a:srgbClr val="0000CC"/>
                </a:solidFill>
                <a:latin typeface="微软雅黑" panose="020B0503020204020204" pitchFamily="34" charset="-122"/>
              </a:rPr>
              <a:t>每个电子产生的电流</a:t>
            </a:r>
          </a:p>
        </p:txBody>
      </p:sp>
      <p:sp>
        <p:nvSpPr>
          <p:cNvPr id="28" name="矩形 27"/>
          <p:cNvSpPr>
            <a:spLocks noChangeArrowheads="1"/>
          </p:cNvSpPr>
          <p:nvPr/>
        </p:nvSpPr>
        <p:spPr bwMode="auto">
          <a:xfrm>
            <a:off x="487363" y="5045075"/>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000">
                <a:latin typeface="微软雅黑" panose="020B0503020204020204" pitchFamily="34" charset="-122"/>
              </a:rPr>
              <a:t>对电流的贡献相互抵消</a:t>
            </a:r>
          </a:p>
        </p:txBody>
      </p:sp>
      <p:sp>
        <p:nvSpPr>
          <p:cNvPr id="30" name="矩形 29"/>
          <p:cNvSpPr>
            <a:spLocks noChangeArrowheads="1"/>
          </p:cNvSpPr>
          <p:nvPr/>
        </p:nvSpPr>
        <p:spPr bwMode="auto">
          <a:xfrm>
            <a:off x="487363" y="5537200"/>
            <a:ext cx="336708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nSpc>
                <a:spcPct val="130000"/>
              </a:lnSpc>
              <a:spcBef>
                <a:spcPct val="0"/>
              </a:spcBef>
              <a:buFontTx/>
              <a:buNone/>
            </a:pPr>
            <a:r>
              <a:rPr lang="zh-CN" altLang="en-US" sz="2000">
                <a:solidFill>
                  <a:srgbClr val="800000"/>
                </a:solidFill>
                <a:latin typeface="微软雅黑" panose="020B0503020204020204" pitchFamily="34" charset="-122"/>
              </a:rPr>
              <a:t>晶体中的满带在无外场时，不产生电流</a:t>
            </a:r>
          </a:p>
        </p:txBody>
      </p:sp>
      <p:sp>
        <p:nvSpPr>
          <p:cNvPr id="31" name="矩形 30"/>
          <p:cNvSpPr>
            <a:spLocks noChangeArrowheads="1"/>
          </p:cNvSpPr>
          <p:nvPr/>
        </p:nvSpPr>
        <p:spPr bwMode="auto">
          <a:xfrm>
            <a:off x="6875463" y="909638"/>
            <a:ext cx="2039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800">
                <a:solidFill>
                  <a:srgbClr val="0000CC"/>
                </a:solidFill>
                <a:latin typeface="微软雅黑" panose="020B0503020204020204" pitchFamily="34" charset="-122"/>
              </a:rPr>
              <a:t>在无外场时</a:t>
            </a:r>
          </a:p>
        </p:txBody>
      </p:sp>
      <p:grpSp>
        <p:nvGrpSpPr>
          <p:cNvPr id="52244" name="组合 6"/>
          <p:cNvGrpSpPr>
            <a:grpSpLocks/>
          </p:cNvGrpSpPr>
          <p:nvPr/>
        </p:nvGrpSpPr>
        <p:grpSpPr bwMode="auto">
          <a:xfrm>
            <a:off x="487363" y="3676650"/>
            <a:ext cx="3325812" cy="1292225"/>
            <a:chOff x="337968" y="3676114"/>
            <a:chExt cx="3326134" cy="1292662"/>
          </a:xfrm>
        </p:grpSpPr>
        <p:sp>
          <p:nvSpPr>
            <p:cNvPr id="52245" name="矩形 5139"/>
            <p:cNvSpPr>
              <a:spLocks noChangeArrowheads="1"/>
            </p:cNvSpPr>
            <p:nvPr/>
          </p:nvSpPr>
          <p:spPr bwMode="auto">
            <a:xfrm>
              <a:off x="337968" y="3676114"/>
              <a:ext cx="3326134"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Tx/>
                <a:buNone/>
              </a:pPr>
              <a:r>
                <a:rPr lang="zh-CN" altLang="en-US" sz="2000">
                  <a:latin typeface="微软雅黑" panose="020B0503020204020204" pitchFamily="34" charset="-122"/>
                </a:rPr>
                <a:t>热平衡状态下，电子占据波矢为</a:t>
              </a:r>
              <a:r>
                <a:rPr lang="en-US" altLang="zh-CN" sz="2000">
                  <a:latin typeface="微软雅黑" panose="020B0503020204020204" pitchFamily="34" charset="-122"/>
                </a:rPr>
                <a:t>  </a:t>
              </a:r>
              <a:r>
                <a:rPr lang="zh-CN" altLang="en-US" sz="2000">
                  <a:latin typeface="微软雅黑" panose="020B0503020204020204" pitchFamily="34" charset="-122"/>
                </a:rPr>
                <a:t>   的状态和占据波矢为         的状态的几率相等 </a:t>
              </a:r>
            </a:p>
          </p:txBody>
        </p:sp>
        <p:graphicFrame>
          <p:nvGraphicFramePr>
            <p:cNvPr id="52246" name="对象 20"/>
            <p:cNvGraphicFramePr>
              <a:graphicFrameLocks noChangeAspect="1"/>
            </p:cNvGraphicFramePr>
            <p:nvPr/>
          </p:nvGraphicFramePr>
          <p:xfrm>
            <a:off x="1124000" y="4131407"/>
            <a:ext cx="254000" cy="342900"/>
          </p:xfrm>
          <a:graphic>
            <a:graphicData uri="http://schemas.openxmlformats.org/presentationml/2006/ole">
              <mc:AlternateContent xmlns:mc="http://schemas.openxmlformats.org/markup-compatibility/2006">
                <mc:Choice xmlns:v="urn:schemas-microsoft-com:vml" Requires="v">
                  <p:oleObj spid="_x0000_s52265" name="公式" r:id="rId22" imgW="253890" imgH="342751" progId="Equation.3">
                    <p:embed/>
                  </p:oleObj>
                </mc:Choice>
                <mc:Fallback>
                  <p:oleObj name="公式" r:id="rId22" imgW="253890" imgH="342751" progId="Equation.3">
                    <p:embed/>
                    <p:pic>
                      <p:nvPicPr>
                        <p:cNvPr id="0" name="对象 20"/>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124000" y="4131407"/>
                          <a:ext cx="25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47" name="对象 21"/>
            <p:cNvGraphicFramePr>
              <a:graphicFrameLocks noChangeAspect="1"/>
            </p:cNvGraphicFramePr>
            <p:nvPr/>
          </p:nvGraphicFramePr>
          <p:xfrm>
            <a:off x="692200" y="4512476"/>
            <a:ext cx="558800" cy="342900"/>
          </p:xfrm>
          <a:graphic>
            <a:graphicData uri="http://schemas.openxmlformats.org/presentationml/2006/ole">
              <mc:AlternateContent xmlns:mc="http://schemas.openxmlformats.org/markup-compatibility/2006">
                <mc:Choice xmlns:v="urn:schemas-microsoft-com:vml" Requires="v">
                  <p:oleObj spid="_x0000_s52266" name="公式" r:id="rId23" imgW="558558" imgH="342751" progId="Equation.3">
                    <p:embed/>
                  </p:oleObj>
                </mc:Choice>
                <mc:Fallback>
                  <p:oleObj name="公式" r:id="rId23" imgW="558558" imgH="342751" progId="Equation.3">
                    <p:embed/>
                    <p:pic>
                      <p:nvPicPr>
                        <p:cNvPr id="0" name="对象 21"/>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92200" y="4512476"/>
                          <a:ext cx="558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dissolve">
                                      <p:cBhvr>
                                        <p:cTn id="7" dur="500"/>
                                        <p:tgtEl>
                                          <p:spTgt spid="40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09">
                                            <p:txEl>
                                              <p:pRg st="0" end="0"/>
                                            </p:txEl>
                                          </p:spTgt>
                                        </p:tgtEl>
                                        <p:attrNameLst>
                                          <p:attrName>style.visibility</p:attrName>
                                        </p:attrNameLst>
                                      </p:cBhvr>
                                      <p:to>
                                        <p:strVal val="visible"/>
                                      </p:to>
                                    </p:set>
                                    <p:animEffect transition="in" filter="dissolve">
                                      <p:cBhvr>
                                        <p:cTn id="12" dur="500"/>
                                        <p:tgtEl>
                                          <p:spTgt spid="4109">
                                            <p:txEl>
                                              <p:pRg st="0" end="0"/>
                                            </p:txEl>
                                          </p:spTgt>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4107"/>
                                        </p:tgtEl>
                                        <p:attrNameLst>
                                          <p:attrName>style.visibility</p:attrName>
                                        </p:attrNameLst>
                                      </p:cBhvr>
                                      <p:to>
                                        <p:strVal val="visible"/>
                                      </p:to>
                                    </p:set>
                                    <p:animEffect transition="in" filter="dissolve">
                                      <p:cBhvr>
                                        <p:cTn id="16" dur="500"/>
                                        <p:tgtEl>
                                          <p:spTgt spid="4107"/>
                                        </p:tgtEl>
                                      </p:cBhvr>
                                    </p:animEffect>
                                  </p:childTnLst>
                                </p:cTn>
                              </p:par>
                            </p:childTnLst>
                          </p:cTn>
                        </p:par>
                        <p:par>
                          <p:cTn id="17" fill="hold" nodeType="afterGroup">
                            <p:stCondLst>
                              <p:cond delay="1000"/>
                            </p:stCondLst>
                            <p:childTnLst>
                              <p:par>
                                <p:cTn id="18" presetID="9" presetClass="entr" presetSubtype="0" fill="hold" nodeType="afterEffect">
                                  <p:stCondLst>
                                    <p:cond delay="0"/>
                                  </p:stCondLst>
                                  <p:childTnLst>
                                    <p:set>
                                      <p:cBhvr>
                                        <p:cTn id="19" dur="1" fill="hold">
                                          <p:stCondLst>
                                            <p:cond delay="0"/>
                                          </p:stCondLst>
                                        </p:cTn>
                                        <p:tgtEl>
                                          <p:spTgt spid="4105"/>
                                        </p:tgtEl>
                                        <p:attrNameLst>
                                          <p:attrName>style.visibility</p:attrName>
                                        </p:attrNameLst>
                                      </p:cBhvr>
                                      <p:to>
                                        <p:strVal val="visible"/>
                                      </p:to>
                                    </p:set>
                                    <p:animEffect transition="in" filter="dissolve">
                                      <p:cBhvr>
                                        <p:cTn id="20" dur="500"/>
                                        <p:tgtEl>
                                          <p:spTgt spid="410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4102"/>
                                        </p:tgtEl>
                                        <p:attrNameLst>
                                          <p:attrName>style.visibility</p:attrName>
                                        </p:attrNameLst>
                                      </p:cBhvr>
                                      <p:to>
                                        <p:strVal val="visible"/>
                                      </p:to>
                                    </p:set>
                                    <p:animEffect transition="in" filter="dissolve">
                                      <p:cBhvr>
                                        <p:cTn id="25" dur="500"/>
                                        <p:tgtEl>
                                          <p:spTgt spid="4102"/>
                                        </p:tgtEl>
                                      </p:cBhvr>
                                    </p:animEffec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4103"/>
                                        </p:tgtEl>
                                        <p:attrNameLst>
                                          <p:attrName>style.visibility</p:attrName>
                                        </p:attrNameLst>
                                      </p:cBhvr>
                                      <p:to>
                                        <p:strVal val="visible"/>
                                      </p:to>
                                    </p:set>
                                    <p:animEffect transition="in" filter="dissolve">
                                      <p:cBhvr>
                                        <p:cTn id="29" dur="500"/>
                                        <p:tgtEl>
                                          <p:spTgt spid="410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4101"/>
                                        </p:tgtEl>
                                        <p:attrNameLst>
                                          <p:attrName>style.visibility</p:attrName>
                                        </p:attrNameLst>
                                      </p:cBhvr>
                                      <p:to>
                                        <p:strVal val="visible"/>
                                      </p:to>
                                    </p:set>
                                    <p:animEffect transition="in" filter="dissolve">
                                      <p:cBhvr>
                                        <p:cTn id="34" dur="500"/>
                                        <p:tgtEl>
                                          <p:spTgt spid="4101"/>
                                        </p:tgtEl>
                                      </p:cBhvr>
                                    </p:animEffect>
                                  </p:childTnLst>
                                </p:cTn>
                              </p:par>
                            </p:childTnLst>
                          </p:cTn>
                        </p:par>
                        <p:par>
                          <p:cTn id="35" fill="hold" nodeType="afterGroup">
                            <p:stCondLst>
                              <p:cond delay="500"/>
                            </p:stCondLst>
                            <p:childTnLst>
                              <p:par>
                                <p:cTn id="36" presetID="9"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dissolve">
                                      <p:cBhvr>
                                        <p:cTn id="38" dur="500"/>
                                        <p:tgtEl>
                                          <p:spTgt spid="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7">
                                            <p:txEl>
                                              <p:pRg st="0" end="0"/>
                                            </p:txEl>
                                          </p:spTgt>
                                        </p:tgtEl>
                                        <p:attrNameLst>
                                          <p:attrName>style.visibility</p:attrName>
                                        </p:attrNameLst>
                                      </p:cBhvr>
                                      <p:to>
                                        <p:strVal val="visible"/>
                                      </p:to>
                                    </p:set>
                                    <p:animEffect transition="in" filter="dissolve">
                                      <p:cBhvr>
                                        <p:cTn id="43" dur="500"/>
                                        <p:tgtEl>
                                          <p:spTgt spid="27">
                                            <p:txEl>
                                              <p:pRg st="0" end="0"/>
                                            </p:txEl>
                                          </p:spTgt>
                                        </p:tgtEl>
                                      </p:cBhvr>
                                    </p:animEffect>
                                  </p:childTnLst>
                                </p:cTn>
                              </p:par>
                            </p:childTnLst>
                          </p:cTn>
                        </p:par>
                        <p:par>
                          <p:cTn id="44" fill="hold" nodeType="afterGroup">
                            <p:stCondLst>
                              <p:cond delay="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childTnLst>
                          </p:cTn>
                        </p:par>
                        <p:par>
                          <p:cTn id="48" fill="hold" nodeType="afterGroup">
                            <p:stCondLst>
                              <p:cond delay="1000"/>
                            </p:stCondLst>
                            <p:childTnLst>
                              <p:par>
                                <p:cTn id="49" presetID="9" presetClass="entr" presetSubtype="0" fill="hold" grpId="0" nodeType="afterEffect">
                                  <p:stCondLst>
                                    <p:cond delay="0"/>
                                  </p:stCondLst>
                                  <p:childTnLst>
                                    <p:set>
                                      <p:cBhvr>
                                        <p:cTn id="50" dur="1" fill="hold">
                                          <p:stCondLst>
                                            <p:cond delay="0"/>
                                          </p:stCondLst>
                                        </p:cTn>
                                        <p:tgtEl>
                                          <p:spTgt spid="28">
                                            <p:txEl>
                                              <p:pRg st="0" end="0"/>
                                            </p:txEl>
                                          </p:spTgt>
                                        </p:tgtEl>
                                        <p:attrNameLst>
                                          <p:attrName>style.visibility</p:attrName>
                                        </p:attrNameLst>
                                      </p:cBhvr>
                                      <p:to>
                                        <p:strVal val="visible"/>
                                      </p:to>
                                    </p:set>
                                    <p:animEffect transition="in" filter="dissolve">
                                      <p:cBhvr>
                                        <p:cTn id="51" dur="500"/>
                                        <p:tgtEl>
                                          <p:spTgt spid="28">
                                            <p:txEl>
                                              <p:pRg st="0" end="0"/>
                                            </p:txEl>
                                          </p:spTgt>
                                        </p:tgtEl>
                                      </p:cBhvr>
                                    </p:animEffect>
                                  </p:childTnLst>
                                </p:cTn>
                              </p:par>
                            </p:childTnLst>
                          </p:cTn>
                        </p:par>
                        <p:par>
                          <p:cTn id="52" fill="hold" nodeType="afterGroup">
                            <p:stCondLst>
                              <p:cond delay="1500"/>
                            </p:stCondLst>
                            <p:childTnLst>
                              <p:par>
                                <p:cTn id="53" presetID="9"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dissolve">
                                      <p:cBhvr>
                                        <p:cTn id="55" dur="500"/>
                                        <p:tgtEl>
                                          <p:spTgt spid="30"/>
                                        </p:tgtEl>
                                      </p:cBhvr>
                                    </p:animEffect>
                                  </p:childTnLst>
                                </p:cTn>
                              </p:par>
                            </p:childTnLst>
                          </p:cTn>
                        </p:par>
                        <p:par>
                          <p:cTn id="56" fill="hold" nodeType="afterGroup">
                            <p:stCondLst>
                              <p:cond delay="2000"/>
                            </p:stCondLst>
                            <p:childTnLst>
                              <p:par>
                                <p:cTn id="57" presetID="9" presetClass="entr" presetSubtype="0" fill="hold" grpId="0" nodeType="after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dissolve">
                                      <p:cBhvr>
                                        <p:cTn id="59"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advAuto="0"/>
      <p:bldP spid="4109" grpId="0" build="p"/>
      <p:bldP spid="27" grpId="0" build="p"/>
      <p:bldP spid="28" grpId="0" build="p" advAuto="0"/>
      <p:bldP spid="30" grpId="0"/>
      <p:bldP spid="31" grpId="0" build="p"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948CDD5-54D2-4603-94A9-136374E801DA}"/>
              </a:ext>
            </a:extLst>
          </p:cNvPr>
          <p:cNvSpPr/>
          <p:nvPr/>
        </p:nvSpPr>
        <p:spPr bwMode="auto">
          <a:xfrm>
            <a:off x="755650" y="4187825"/>
            <a:ext cx="3095625" cy="1257300"/>
          </a:xfrm>
          <a:prstGeom prst="rect">
            <a:avLst/>
          </a:prstGeom>
          <a:solidFill>
            <a:schemeClr val="tx2">
              <a:lumMod val="20000"/>
              <a:lumOff val="80000"/>
            </a:schemeClr>
          </a:solidFill>
          <a:ln w="19050" cap="flat" cmpd="sng" algn="ctr">
            <a:noFill/>
            <a:prstDash val="dash"/>
            <a:round/>
            <a:headEnd type="none" w="med" len="med"/>
            <a:tailEnd type="triangle" w="med" len="med"/>
          </a:ln>
        </p:spPr>
        <p:txBody>
          <a:bodyPr wrap="none" anchor="ctr"/>
          <a:lstStyle/>
          <a:p>
            <a:pPr algn="ctr" eaLnBrk="1" hangingPunct="1">
              <a:defRPr/>
            </a:pPr>
            <a:endParaRPr lang="zh-CN" altLang="en-US" sz="2200"/>
          </a:p>
        </p:txBody>
      </p:sp>
      <p:sp>
        <p:nvSpPr>
          <p:cNvPr id="53251" name="矩形 6148"/>
          <p:cNvSpPr>
            <a:spLocks noChangeArrowheads="1"/>
          </p:cNvSpPr>
          <p:nvPr/>
        </p:nvSpPr>
        <p:spPr bwMode="auto">
          <a:xfrm>
            <a:off x="5826125" y="942975"/>
            <a:ext cx="3810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800">
                <a:solidFill>
                  <a:srgbClr val="0000CC"/>
                </a:solidFill>
                <a:latin typeface="微软雅黑" panose="020B0503020204020204" pitchFamily="34" charset="-122"/>
              </a:rPr>
              <a:t>在有外场     作用时</a:t>
            </a:r>
            <a:r>
              <a:rPr lang="zh-CN" altLang="en-US" sz="2800" b="0">
                <a:solidFill>
                  <a:srgbClr val="0000CC"/>
                </a:solidFill>
                <a:latin typeface="微软雅黑" panose="020B0503020204020204" pitchFamily="34" charset="-122"/>
              </a:rPr>
              <a:t> </a:t>
            </a:r>
          </a:p>
        </p:txBody>
      </p:sp>
      <p:sp>
        <p:nvSpPr>
          <p:cNvPr id="6154" name="矩形 6153"/>
          <p:cNvSpPr>
            <a:spLocks noChangeArrowheads="1"/>
          </p:cNvSpPr>
          <p:nvPr/>
        </p:nvSpPr>
        <p:spPr bwMode="auto">
          <a:xfrm>
            <a:off x="395288" y="1800225"/>
            <a:ext cx="28082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latin typeface="微软雅黑" panose="020B0503020204020204" pitchFamily="34" charset="-122"/>
              </a:rPr>
              <a:t>电子受到的作用力</a:t>
            </a:r>
          </a:p>
        </p:txBody>
      </p:sp>
      <p:graphicFrame>
        <p:nvGraphicFramePr>
          <p:cNvPr id="6153" name="对象 6152"/>
          <p:cNvGraphicFramePr>
            <a:graphicFrameLocks/>
          </p:cNvGraphicFramePr>
          <p:nvPr/>
        </p:nvGraphicFramePr>
        <p:xfrm>
          <a:off x="2789238" y="1773238"/>
          <a:ext cx="1481137" cy="576262"/>
        </p:xfrm>
        <a:graphic>
          <a:graphicData uri="http://schemas.openxmlformats.org/presentationml/2006/ole">
            <mc:AlternateContent xmlns:mc="http://schemas.openxmlformats.org/markup-compatibility/2006">
              <mc:Choice xmlns:v="urn:schemas-microsoft-com:vml" Requires="v">
                <p:oleObj spid="_x0000_s53263" r:id="rId3" imgW="583947" imgH="228501" progId="Equation.3">
                  <p:embed/>
                </p:oleObj>
              </mc:Choice>
              <mc:Fallback>
                <p:oleObj r:id="rId3" imgW="583947" imgH="228501" progId="Equation.3">
                  <p:embed/>
                  <p:pic>
                    <p:nvPicPr>
                      <p:cNvPr id="0" name="对象 6152"/>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789238" y="1773238"/>
                        <a:ext cx="148113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52" name="对象 6151"/>
          <p:cNvGraphicFramePr>
            <a:graphicFrameLocks/>
          </p:cNvGraphicFramePr>
          <p:nvPr/>
        </p:nvGraphicFramePr>
        <p:xfrm>
          <a:off x="2555875" y="2276475"/>
          <a:ext cx="1785938" cy="1057275"/>
        </p:xfrm>
        <a:graphic>
          <a:graphicData uri="http://schemas.openxmlformats.org/presentationml/2006/ole">
            <mc:AlternateContent xmlns:mc="http://schemas.openxmlformats.org/markup-compatibility/2006">
              <mc:Choice xmlns:v="urn:schemas-microsoft-com:vml" Requires="v">
                <p:oleObj spid="_x0000_s53264" r:id="rId5" imgW="710891" imgH="418918" progId="Equation.3">
                  <p:embed/>
                </p:oleObj>
              </mc:Choice>
              <mc:Fallback>
                <p:oleObj r:id="rId5" imgW="710891" imgH="418918" progId="Equation.3">
                  <p:embed/>
                  <p:pic>
                    <p:nvPicPr>
                      <p:cNvPr id="0" name="对象 6151"/>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55875" y="2276475"/>
                        <a:ext cx="178593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51" name="对象 6150"/>
          <p:cNvGraphicFramePr>
            <a:graphicFrameLocks/>
          </p:cNvGraphicFramePr>
          <p:nvPr/>
        </p:nvGraphicFramePr>
        <p:xfrm>
          <a:off x="1301750" y="4221163"/>
          <a:ext cx="2190750" cy="1141412"/>
        </p:xfrm>
        <a:graphic>
          <a:graphicData uri="http://schemas.openxmlformats.org/presentationml/2006/ole">
            <mc:AlternateContent xmlns:mc="http://schemas.openxmlformats.org/markup-compatibility/2006">
              <mc:Choice xmlns:v="urn:schemas-microsoft-com:vml" Requires="v">
                <p:oleObj spid="_x0000_s53265" r:id="rId7" imgW="739188" imgH="350372" progId="Equation.3">
                  <p:embed/>
                </p:oleObj>
              </mc:Choice>
              <mc:Fallback>
                <p:oleObj r:id="rId7" imgW="739188" imgH="350372" progId="Equation.3">
                  <p:embed/>
                  <p:pic>
                    <p:nvPicPr>
                      <p:cNvPr id="0" name="对象 6150"/>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301750" y="4221163"/>
                        <a:ext cx="2190750"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55" name="矩形 6154"/>
          <p:cNvSpPr>
            <a:spLocks noChangeArrowheads="1"/>
          </p:cNvSpPr>
          <p:nvPr/>
        </p:nvSpPr>
        <p:spPr bwMode="auto">
          <a:xfrm>
            <a:off x="395288" y="2540000"/>
            <a:ext cx="26416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200">
                <a:latin typeface="微软雅黑" panose="020B0503020204020204" pitchFamily="34" charset="-122"/>
              </a:rPr>
              <a:t>电子动量的变化</a:t>
            </a:r>
          </a:p>
        </p:txBody>
      </p:sp>
      <p:sp>
        <p:nvSpPr>
          <p:cNvPr id="6156" name="矩形 6155"/>
          <p:cNvSpPr>
            <a:spLocks noChangeArrowheads="1"/>
          </p:cNvSpPr>
          <p:nvPr/>
        </p:nvSpPr>
        <p:spPr bwMode="auto">
          <a:xfrm>
            <a:off x="395288" y="3284538"/>
            <a:ext cx="4392612"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10000"/>
              </a:lnSpc>
              <a:spcBef>
                <a:spcPct val="0"/>
              </a:spcBef>
              <a:buFont typeface="Wingdings" panose="05000000000000000000" pitchFamily="2" charset="2"/>
              <a:buChar char="Ø"/>
            </a:pPr>
            <a:r>
              <a:rPr lang="zh-CN" altLang="en-US" sz="2200">
                <a:latin typeface="微软雅黑" panose="020B0503020204020204" pitchFamily="34" charset="-122"/>
              </a:rPr>
              <a:t>所有电子状态以相同的速度沿着电场的反方向运动</a:t>
            </a:r>
          </a:p>
        </p:txBody>
      </p:sp>
      <p:sp>
        <p:nvSpPr>
          <p:cNvPr id="6158" name="矩形 6157"/>
          <p:cNvSpPr>
            <a:spLocks noChangeArrowheads="1"/>
          </p:cNvSpPr>
          <p:nvPr/>
        </p:nvSpPr>
        <p:spPr bwMode="auto">
          <a:xfrm>
            <a:off x="395288" y="5543550"/>
            <a:ext cx="84248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10000"/>
              </a:lnSpc>
              <a:spcBef>
                <a:spcPct val="0"/>
              </a:spcBef>
              <a:buFont typeface="Wingdings" panose="05000000000000000000" pitchFamily="2" charset="2"/>
              <a:buChar char="Ø"/>
            </a:pPr>
            <a:r>
              <a:rPr lang="zh-CN" altLang="en-US" sz="2200">
                <a:latin typeface="微软雅黑" panose="020B0503020204020204" pitchFamily="34" charset="-122"/>
              </a:rPr>
              <a:t>满带的情形中，电子的运动</a:t>
            </a:r>
            <a:r>
              <a:rPr lang="zh-CN" altLang="en-US" sz="2200">
                <a:solidFill>
                  <a:srgbClr val="0000CC"/>
                </a:solidFill>
                <a:latin typeface="微软雅黑" panose="020B0503020204020204" pitchFamily="34" charset="-122"/>
              </a:rPr>
              <a:t>不改变布里渊区中电子的分布</a:t>
            </a:r>
            <a:r>
              <a:rPr lang="en-US" altLang="zh-CN" sz="2200">
                <a:latin typeface="微软雅黑" panose="020B0503020204020204" pitchFamily="34" charset="-122"/>
              </a:rPr>
              <a:t>, </a:t>
            </a:r>
            <a:r>
              <a:rPr lang="zh-CN" altLang="en-US" sz="2200">
                <a:latin typeface="微软雅黑" panose="020B0503020204020204" pitchFamily="34" charset="-122"/>
              </a:rPr>
              <a:t>满带中的电子不产生宏观的电流</a:t>
            </a:r>
          </a:p>
        </p:txBody>
      </p:sp>
      <p:pic>
        <p:nvPicPr>
          <p:cNvPr id="6162" name="图片 6161" descr="XCH005_0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5788" y="1689100"/>
            <a:ext cx="437515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60" name="对象 1"/>
          <p:cNvGraphicFramePr>
            <a:graphicFrameLocks noChangeAspect="1"/>
          </p:cNvGraphicFramePr>
          <p:nvPr/>
        </p:nvGraphicFramePr>
        <p:xfrm>
          <a:off x="7451725" y="1033463"/>
          <a:ext cx="279400" cy="330200"/>
        </p:xfrm>
        <a:graphic>
          <a:graphicData uri="http://schemas.openxmlformats.org/presentationml/2006/ole">
            <mc:AlternateContent xmlns:mc="http://schemas.openxmlformats.org/markup-compatibility/2006">
              <mc:Choice xmlns:v="urn:schemas-microsoft-com:vml" Requires="v">
                <p:oleObj spid="_x0000_s53266" name="公式" r:id="rId10" imgW="279400" imgH="330200" progId="Equation.3">
                  <p:embed/>
                </p:oleObj>
              </mc:Choice>
              <mc:Fallback>
                <p:oleObj name="公式" r:id="rId10" imgW="279400" imgH="330200" progId="Equation.3">
                  <p:embed/>
                  <p:pic>
                    <p:nvPicPr>
                      <p:cNvPr id="0" name="对象 1"/>
                      <p:cNvPicPr>
                        <a:picLocks noChangeAspect="1" noChangeArrowheads="1"/>
                      </p:cNvPicPr>
                      <p:nvPr/>
                    </p:nvPicPr>
                    <p:blipFill>
                      <a:blip r:embed="rId11">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451725" y="1033463"/>
                        <a:ext cx="279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矩形 14"/>
          <p:cNvSpPr>
            <a:spLocks noChangeArrowheads="1"/>
          </p:cNvSpPr>
          <p:nvPr/>
        </p:nvSpPr>
        <p:spPr bwMode="auto">
          <a:xfrm>
            <a:off x="228600" y="909638"/>
            <a:ext cx="9018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2800">
                <a:solidFill>
                  <a:srgbClr val="800000"/>
                </a:solidFill>
                <a:latin typeface="微软雅黑" panose="020B0503020204020204" pitchFamily="34" charset="-122"/>
              </a:rPr>
              <a:t>1. </a:t>
            </a:r>
            <a:r>
              <a:rPr lang="zh-CN" altLang="en-US" sz="2800">
                <a:solidFill>
                  <a:srgbClr val="800000"/>
                </a:solidFill>
                <a:latin typeface="微软雅黑" panose="020B0503020204020204" pitchFamily="34" charset="-122"/>
              </a:rPr>
              <a:t>满带中的电子对导电的贡献</a:t>
            </a:r>
          </a:p>
        </p:txBody>
      </p:sp>
      <p:sp>
        <p:nvSpPr>
          <p:cNvPr id="53262"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0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54">
                                            <p:txEl>
                                              <p:pRg st="0" end="0"/>
                                            </p:txEl>
                                          </p:spTgt>
                                        </p:tgtEl>
                                        <p:attrNameLst>
                                          <p:attrName>style.visibility</p:attrName>
                                        </p:attrNameLst>
                                      </p:cBhvr>
                                      <p:to>
                                        <p:strVal val="visible"/>
                                      </p:to>
                                    </p:set>
                                    <p:animEffect transition="in" filter="dissolve">
                                      <p:cBhvr>
                                        <p:cTn id="7" dur="500"/>
                                        <p:tgtEl>
                                          <p:spTgt spid="6154">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153"/>
                                        </p:tgtEl>
                                        <p:attrNameLst>
                                          <p:attrName>style.visibility</p:attrName>
                                        </p:attrNameLst>
                                      </p:cBhvr>
                                      <p:to>
                                        <p:strVal val="visible"/>
                                      </p:to>
                                    </p:set>
                                    <p:animEffect transition="in" filter="dissolve">
                                      <p:cBhvr>
                                        <p:cTn id="11" dur="500"/>
                                        <p:tgtEl>
                                          <p:spTgt spid="6153"/>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6162"/>
                                        </p:tgtEl>
                                        <p:attrNameLst>
                                          <p:attrName>style.visibility</p:attrName>
                                        </p:attrNameLst>
                                      </p:cBhvr>
                                      <p:to>
                                        <p:strVal val="visible"/>
                                      </p:to>
                                    </p:set>
                                    <p:animEffect transition="in" filter="dissolve">
                                      <p:cBhvr>
                                        <p:cTn id="15" dur="500"/>
                                        <p:tgtEl>
                                          <p:spTgt spid="616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155">
                                            <p:txEl>
                                              <p:pRg st="0" end="0"/>
                                            </p:txEl>
                                          </p:spTgt>
                                        </p:tgtEl>
                                        <p:attrNameLst>
                                          <p:attrName>style.visibility</p:attrName>
                                        </p:attrNameLst>
                                      </p:cBhvr>
                                      <p:to>
                                        <p:strVal val="visible"/>
                                      </p:to>
                                    </p:set>
                                    <p:animEffect transition="in" filter="dissolve">
                                      <p:cBhvr>
                                        <p:cTn id="20" dur="500"/>
                                        <p:tgtEl>
                                          <p:spTgt spid="6155">
                                            <p:txEl>
                                              <p:pRg st="0" end="0"/>
                                            </p:txEl>
                                          </p:spTgt>
                                        </p:tgtEl>
                                      </p:cBhvr>
                                    </p:animEffect>
                                  </p:childTnLst>
                                </p:cTn>
                              </p:par>
                            </p:childTnLst>
                          </p:cTn>
                        </p:par>
                        <p:par>
                          <p:cTn id="21" fill="hold" nodeType="afterGroup">
                            <p:stCondLst>
                              <p:cond delay="500"/>
                            </p:stCondLst>
                            <p:childTnLst>
                              <p:par>
                                <p:cTn id="22" presetID="9" presetClass="entr" presetSubtype="0" fill="hold" nodeType="afterEffect">
                                  <p:stCondLst>
                                    <p:cond delay="0"/>
                                  </p:stCondLst>
                                  <p:childTnLst>
                                    <p:set>
                                      <p:cBhvr>
                                        <p:cTn id="23" dur="1" fill="hold">
                                          <p:stCondLst>
                                            <p:cond delay="0"/>
                                          </p:stCondLst>
                                        </p:cTn>
                                        <p:tgtEl>
                                          <p:spTgt spid="6152"/>
                                        </p:tgtEl>
                                        <p:attrNameLst>
                                          <p:attrName>style.visibility</p:attrName>
                                        </p:attrNameLst>
                                      </p:cBhvr>
                                      <p:to>
                                        <p:strVal val="visible"/>
                                      </p:to>
                                    </p:set>
                                    <p:animEffect transition="in" filter="dissolve">
                                      <p:cBhvr>
                                        <p:cTn id="24" dur="500"/>
                                        <p:tgtEl>
                                          <p:spTgt spid="615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6156"/>
                                        </p:tgtEl>
                                        <p:attrNameLst>
                                          <p:attrName>style.visibility</p:attrName>
                                        </p:attrNameLst>
                                      </p:cBhvr>
                                      <p:to>
                                        <p:strVal val="visible"/>
                                      </p:to>
                                    </p:set>
                                    <p:animEffect transition="in" filter="dissolve">
                                      <p:cBhvr>
                                        <p:cTn id="29" dur="500"/>
                                        <p:tgtEl>
                                          <p:spTgt spid="6156"/>
                                        </p:tgtEl>
                                      </p:cBhvr>
                                    </p:animEffect>
                                  </p:childTnLst>
                                </p:cTn>
                              </p:par>
                            </p:childTnLst>
                          </p:cTn>
                        </p:par>
                        <p:par>
                          <p:cTn id="30" fill="hold" nodeType="afterGroup">
                            <p:stCondLst>
                              <p:cond delay="500"/>
                            </p:stCondLst>
                            <p:childTnLst>
                              <p:par>
                                <p:cTn id="31" presetID="9" presetClass="entr" presetSubtype="0" fill="hold" nodeType="afterEffect">
                                  <p:stCondLst>
                                    <p:cond delay="0"/>
                                  </p:stCondLst>
                                  <p:childTnLst>
                                    <p:set>
                                      <p:cBhvr>
                                        <p:cTn id="32" dur="1" fill="hold">
                                          <p:stCondLst>
                                            <p:cond delay="0"/>
                                          </p:stCondLst>
                                        </p:cTn>
                                        <p:tgtEl>
                                          <p:spTgt spid="6151"/>
                                        </p:tgtEl>
                                        <p:attrNameLst>
                                          <p:attrName>style.visibility</p:attrName>
                                        </p:attrNameLst>
                                      </p:cBhvr>
                                      <p:to>
                                        <p:strVal val="visible"/>
                                      </p:to>
                                    </p:set>
                                    <p:animEffect transition="in" filter="dissolve">
                                      <p:cBhvr>
                                        <p:cTn id="33" dur="500"/>
                                        <p:tgtEl>
                                          <p:spTgt spid="6151"/>
                                        </p:tgtEl>
                                      </p:cBhvr>
                                    </p:animEffect>
                                  </p:childTnLst>
                                </p:cTn>
                              </p:par>
                            </p:childTnLst>
                          </p:cTn>
                        </p:par>
                        <p:par>
                          <p:cTn id="34" fill="hold" nodeType="afterGroup">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6158"/>
                                        </p:tgtEl>
                                        <p:attrNameLst>
                                          <p:attrName>style.visibility</p:attrName>
                                        </p:attrNameLst>
                                      </p:cBhvr>
                                      <p:to>
                                        <p:strVal val="visible"/>
                                      </p:to>
                                    </p:set>
                                    <p:animEffect transition="in" filter="dissolve">
                                      <p:cBhvr>
                                        <p:cTn id="37" dur="500"/>
                                        <p:tgtEl>
                                          <p:spTgt spid="6158"/>
                                        </p:tgtEl>
                                      </p:cBhvr>
                                    </p:animEffect>
                                  </p:childTnLst>
                                </p:cTn>
                              </p:par>
                            </p:childTnLst>
                          </p:cTn>
                        </p:par>
                        <p:par>
                          <p:cTn id="38" fill="hold" nodeType="afterGroup">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dissolve">
                                      <p:cBhvr>
                                        <p:cTn id="4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 grpId="0" build="p"/>
      <p:bldP spid="6155" grpId="0" build="p"/>
      <p:bldP spid="6156" grpId="0"/>
      <p:bldP spid="6158" grpId="0"/>
      <p:bldP spid="15" grpId="0" build="p"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7175"/>
          <p:cNvSpPr>
            <a:spLocks noChangeArrowheads="1"/>
          </p:cNvSpPr>
          <p:nvPr/>
        </p:nvSpPr>
        <p:spPr bwMode="auto">
          <a:xfrm>
            <a:off x="231775" y="1697038"/>
            <a:ext cx="868362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25000"/>
              </a:lnSpc>
              <a:spcBef>
                <a:spcPct val="0"/>
              </a:spcBef>
              <a:buFontTx/>
              <a:buNone/>
            </a:pPr>
            <a:r>
              <a:rPr lang="zh-CN" altLang="en-US" sz="2000">
                <a:latin typeface="微软雅黑" panose="020B0503020204020204" pitchFamily="34" charset="-122"/>
              </a:rPr>
              <a:t>虽然只有部分状态被电子填充，但波矢为     的状态和波矢为        的状态中电子的速度大小相等、方向相反，对电流的贡献相互抵消</a:t>
            </a:r>
          </a:p>
        </p:txBody>
      </p:sp>
      <p:graphicFrame>
        <p:nvGraphicFramePr>
          <p:cNvPr id="54275" name="对象 7171"/>
          <p:cNvGraphicFramePr>
            <a:graphicFrameLocks/>
          </p:cNvGraphicFramePr>
          <p:nvPr/>
        </p:nvGraphicFramePr>
        <p:xfrm>
          <a:off x="4932363" y="1600200"/>
          <a:ext cx="368300" cy="558800"/>
        </p:xfrm>
        <a:graphic>
          <a:graphicData uri="http://schemas.openxmlformats.org/presentationml/2006/ole">
            <mc:AlternateContent xmlns:mc="http://schemas.openxmlformats.org/markup-compatibility/2006">
              <mc:Choice xmlns:v="urn:schemas-microsoft-com:vml" Requires="v">
                <p:oleObj spid="_x0000_s54283" r:id="rId3" imgW="139639" imgH="203112" progId="Equation.3">
                  <p:embed/>
                </p:oleObj>
              </mc:Choice>
              <mc:Fallback>
                <p:oleObj r:id="rId3" imgW="139639" imgH="203112" progId="Equation.3">
                  <p:embed/>
                  <p:pic>
                    <p:nvPicPr>
                      <p:cNvPr id="0" name="对象 7171"/>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932363" y="1600200"/>
                        <a:ext cx="3683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4276" name="对象 7170"/>
          <p:cNvGraphicFramePr>
            <a:graphicFrameLocks/>
          </p:cNvGraphicFramePr>
          <p:nvPr/>
        </p:nvGraphicFramePr>
        <p:xfrm>
          <a:off x="7045325" y="1617663"/>
          <a:ext cx="676275" cy="558800"/>
        </p:xfrm>
        <a:graphic>
          <a:graphicData uri="http://schemas.openxmlformats.org/presentationml/2006/ole">
            <mc:AlternateContent xmlns:mc="http://schemas.openxmlformats.org/markup-compatibility/2006">
              <mc:Choice xmlns:v="urn:schemas-microsoft-com:vml" Requires="v">
                <p:oleObj spid="_x0000_s54284" r:id="rId5" imgW="253780" imgH="203024" progId="Equation.3">
                  <p:embed/>
                </p:oleObj>
              </mc:Choice>
              <mc:Fallback>
                <p:oleObj r:id="rId5" imgW="253780" imgH="203024" progId="Equation.3">
                  <p:embed/>
                  <p:pic>
                    <p:nvPicPr>
                      <p:cNvPr id="0" name="对象 7170"/>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045325" y="1617663"/>
                        <a:ext cx="6762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81" name="矩形 7180"/>
          <p:cNvSpPr>
            <a:spLocks noChangeArrowheads="1"/>
          </p:cNvSpPr>
          <p:nvPr/>
        </p:nvSpPr>
        <p:spPr bwMode="auto">
          <a:xfrm>
            <a:off x="228600" y="2492375"/>
            <a:ext cx="7872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10000"/>
              </a:lnSpc>
              <a:spcBef>
                <a:spcPct val="0"/>
              </a:spcBef>
              <a:buFont typeface="Wingdings" panose="05000000000000000000" pitchFamily="2" charset="2"/>
              <a:buChar char="Ø"/>
            </a:pPr>
            <a:r>
              <a:rPr lang="zh-CN" altLang="en-US" sz="1800">
                <a:latin typeface="微软雅黑" panose="020B0503020204020204" pitchFamily="34" charset="-122"/>
              </a:rPr>
              <a:t>热平衡状态下，电子占据两个状态的几率相等</a:t>
            </a:r>
          </a:p>
        </p:txBody>
      </p:sp>
      <p:sp>
        <p:nvSpPr>
          <p:cNvPr id="7183" name="矩形 7182"/>
          <p:cNvSpPr>
            <a:spLocks noChangeArrowheads="1"/>
          </p:cNvSpPr>
          <p:nvPr/>
        </p:nvSpPr>
        <p:spPr bwMode="auto">
          <a:xfrm>
            <a:off x="242888" y="6092825"/>
            <a:ext cx="7870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10000"/>
              </a:lnSpc>
              <a:spcBef>
                <a:spcPct val="0"/>
              </a:spcBef>
              <a:buFont typeface="Wingdings" panose="05000000000000000000" pitchFamily="2" charset="2"/>
              <a:buChar char="Ø"/>
            </a:pPr>
            <a:r>
              <a:rPr lang="zh-CN" altLang="en-US" sz="1800">
                <a:solidFill>
                  <a:srgbClr val="800000"/>
                </a:solidFill>
                <a:latin typeface="微软雅黑" panose="020B0503020204020204" pitchFamily="34" charset="-122"/>
              </a:rPr>
              <a:t>晶体中的导带在无外场作用时，不产生电流</a:t>
            </a:r>
          </a:p>
        </p:txBody>
      </p:sp>
      <p:pic>
        <p:nvPicPr>
          <p:cNvPr id="7189" name="图片 7188" descr="XCH005_00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2924175"/>
            <a:ext cx="583565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a:spLocks noChangeArrowheads="1"/>
          </p:cNvSpPr>
          <p:nvPr/>
        </p:nvSpPr>
        <p:spPr bwMode="auto">
          <a:xfrm>
            <a:off x="228600" y="909638"/>
            <a:ext cx="86868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2800">
                <a:solidFill>
                  <a:srgbClr val="800000"/>
                </a:solidFill>
                <a:latin typeface="微软雅黑" panose="020B0503020204020204" pitchFamily="34" charset="-122"/>
              </a:rPr>
              <a:t>2. </a:t>
            </a:r>
            <a:r>
              <a:rPr lang="zh-CN" altLang="en-US" sz="2800">
                <a:solidFill>
                  <a:srgbClr val="800000"/>
                </a:solidFill>
                <a:latin typeface="微软雅黑" panose="020B0503020204020204" pitchFamily="34" charset="-122"/>
              </a:rPr>
              <a:t>导带中的电子对导电的贡献</a:t>
            </a:r>
          </a:p>
        </p:txBody>
      </p:sp>
      <p:sp>
        <p:nvSpPr>
          <p:cNvPr id="54281"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000">
              <a:solidFill>
                <a:srgbClr val="1C1C1C"/>
              </a:solidFill>
              <a:latin typeface="Times New Roman" panose="02020603050405020304" pitchFamily="18" charset="0"/>
              <a:ea typeface="宋体" panose="02010600030101010101" pitchFamily="2" charset="-122"/>
            </a:endParaRPr>
          </a:p>
        </p:txBody>
      </p:sp>
      <p:sp>
        <p:nvSpPr>
          <p:cNvPr id="13" name="矩形 12"/>
          <p:cNvSpPr>
            <a:spLocks noChangeArrowheads="1"/>
          </p:cNvSpPr>
          <p:nvPr/>
        </p:nvSpPr>
        <p:spPr bwMode="auto">
          <a:xfrm>
            <a:off x="6875463" y="909638"/>
            <a:ext cx="2039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800">
                <a:solidFill>
                  <a:srgbClr val="0000CC"/>
                </a:solidFill>
                <a:latin typeface="微软雅黑" panose="020B0503020204020204" pitchFamily="34" charset="-122"/>
              </a:rPr>
              <a:t>在无外场时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81">
                                            <p:txEl>
                                              <p:pRg st="0" end="0"/>
                                            </p:txEl>
                                          </p:spTgt>
                                        </p:tgtEl>
                                        <p:attrNameLst>
                                          <p:attrName>style.visibility</p:attrName>
                                        </p:attrNameLst>
                                      </p:cBhvr>
                                      <p:to>
                                        <p:strVal val="visible"/>
                                      </p:to>
                                    </p:set>
                                    <p:animEffect transition="in" filter="dissolve">
                                      <p:cBhvr>
                                        <p:cTn id="7" dur="500"/>
                                        <p:tgtEl>
                                          <p:spTgt spid="7181">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189"/>
                                        </p:tgtEl>
                                        <p:attrNameLst>
                                          <p:attrName>style.visibility</p:attrName>
                                        </p:attrNameLst>
                                      </p:cBhvr>
                                      <p:to>
                                        <p:strVal val="visible"/>
                                      </p:to>
                                    </p:set>
                                    <p:animEffect transition="in" filter="dissolve">
                                      <p:cBhvr>
                                        <p:cTn id="11" dur="500"/>
                                        <p:tgtEl>
                                          <p:spTgt spid="7189"/>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183">
                                            <p:txEl>
                                              <p:pRg st="0" end="0"/>
                                            </p:txEl>
                                          </p:spTgt>
                                        </p:tgtEl>
                                        <p:attrNameLst>
                                          <p:attrName>style.visibility</p:attrName>
                                        </p:attrNameLst>
                                      </p:cBhvr>
                                      <p:to>
                                        <p:strVal val="visible"/>
                                      </p:to>
                                    </p:set>
                                    <p:animEffect transition="in" filter="dissolve">
                                      <p:cBhvr>
                                        <p:cTn id="15" dur="500"/>
                                        <p:tgtEl>
                                          <p:spTgt spid="7183">
                                            <p:txEl>
                                              <p:pRg st="0" end="0"/>
                                            </p:txEl>
                                          </p:spTgt>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dissolve">
                                      <p:cBhvr>
                                        <p:cTn id="19" dur="500"/>
                                        <p:tgtEl>
                                          <p:spTgt spid="11">
                                            <p:txEl>
                                              <p:pRg st="0" end="0"/>
                                            </p:txEl>
                                          </p:spTgt>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dissolve">
                                      <p:cBhvr>
                                        <p:cTn id="23"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1" grpId="0" build="p"/>
      <p:bldP spid="7183" grpId="0" build="p" advAuto="0"/>
      <p:bldP spid="11" grpId="0" build="p" advAuto="0"/>
      <p:bldP spid="13" grpId="0" build="p"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948CDD5-54D2-4603-94A9-136374E801DA}"/>
              </a:ext>
            </a:extLst>
          </p:cNvPr>
          <p:cNvSpPr/>
          <p:nvPr/>
        </p:nvSpPr>
        <p:spPr bwMode="auto">
          <a:xfrm>
            <a:off x="611188" y="3875088"/>
            <a:ext cx="2573337" cy="1257300"/>
          </a:xfrm>
          <a:prstGeom prst="rect">
            <a:avLst/>
          </a:prstGeom>
          <a:solidFill>
            <a:schemeClr val="tx2">
              <a:lumMod val="20000"/>
              <a:lumOff val="80000"/>
            </a:schemeClr>
          </a:solidFill>
          <a:ln w="19050" cap="flat" cmpd="sng" algn="ctr">
            <a:noFill/>
            <a:prstDash val="dash"/>
            <a:round/>
            <a:headEnd type="none" w="med" len="med"/>
            <a:tailEnd type="triangle" w="med" len="med"/>
          </a:ln>
        </p:spPr>
        <p:txBody>
          <a:bodyPr wrap="none" anchor="ctr"/>
          <a:lstStyle/>
          <a:p>
            <a:pPr algn="ctr" eaLnBrk="1" hangingPunct="1">
              <a:defRPr/>
            </a:pPr>
            <a:endParaRPr lang="zh-CN" altLang="en-US" sz="2200"/>
          </a:p>
        </p:txBody>
      </p:sp>
      <p:sp>
        <p:nvSpPr>
          <p:cNvPr id="8199" name="矩形 8198"/>
          <p:cNvSpPr>
            <a:spLocks noChangeArrowheads="1"/>
          </p:cNvSpPr>
          <p:nvPr/>
        </p:nvSpPr>
        <p:spPr bwMode="auto">
          <a:xfrm>
            <a:off x="323850" y="1658938"/>
            <a:ext cx="8424863"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10000"/>
              </a:lnSpc>
              <a:spcBef>
                <a:spcPct val="0"/>
              </a:spcBef>
              <a:buFont typeface="Wingdings" panose="05000000000000000000" pitchFamily="2" charset="2"/>
              <a:buChar char="Ø"/>
            </a:pPr>
            <a:r>
              <a:rPr lang="zh-CN" altLang="en-US" sz="2000">
                <a:latin typeface="微软雅黑" panose="020B0503020204020204" pitchFamily="34" charset="-122"/>
              </a:rPr>
              <a:t>导带中只有部分状态被电子填充，外场的作用会使布里渊区的状态分布发生变化</a:t>
            </a:r>
            <a:endParaRPr lang="en-US" altLang="zh-CN" sz="2000">
              <a:latin typeface="微软雅黑" panose="020B0503020204020204" pitchFamily="34" charset="-122"/>
            </a:endParaRPr>
          </a:p>
          <a:p>
            <a:pPr algn="just">
              <a:lnSpc>
                <a:spcPct val="110000"/>
              </a:lnSpc>
              <a:spcBef>
                <a:spcPct val="0"/>
              </a:spcBef>
              <a:buFont typeface="Wingdings" panose="05000000000000000000" pitchFamily="2" charset="2"/>
              <a:buChar char="Ø"/>
            </a:pPr>
            <a:r>
              <a:rPr lang="zh-CN" altLang="en-US" sz="2000">
                <a:latin typeface="微软雅黑" panose="020B0503020204020204" pitchFamily="34" charset="-122"/>
              </a:rPr>
              <a:t>所有的电子状态以相同的速度沿着电场的反方向运动但由于能带是不满带，逆电场方向上运动的电子较多</a:t>
            </a:r>
          </a:p>
        </p:txBody>
      </p:sp>
      <p:sp>
        <p:nvSpPr>
          <p:cNvPr id="8202" name="矩形 8201"/>
          <p:cNvSpPr>
            <a:spLocks noChangeArrowheads="1"/>
          </p:cNvSpPr>
          <p:nvPr/>
        </p:nvSpPr>
        <p:spPr bwMode="auto">
          <a:xfrm>
            <a:off x="361950" y="6018213"/>
            <a:ext cx="71802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10000"/>
              </a:lnSpc>
              <a:spcBef>
                <a:spcPct val="0"/>
              </a:spcBef>
              <a:buFontTx/>
              <a:buNone/>
            </a:pPr>
            <a:r>
              <a:rPr lang="zh-CN" altLang="en-US" sz="2400">
                <a:solidFill>
                  <a:srgbClr val="800000"/>
                </a:solidFill>
                <a:latin typeface="微软雅黑" panose="020B0503020204020204" pitchFamily="34" charset="-122"/>
              </a:rPr>
              <a:t>在外场作用下，导带中的电子产生电流</a:t>
            </a:r>
          </a:p>
        </p:txBody>
      </p:sp>
      <p:pic>
        <p:nvPicPr>
          <p:cNvPr id="8204" name="图片 8203" descr="XCH005_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775" y="3111500"/>
            <a:ext cx="5159375"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05" name="对象 8204"/>
          <p:cNvGraphicFramePr>
            <a:graphicFrameLocks/>
          </p:cNvGraphicFramePr>
          <p:nvPr/>
        </p:nvGraphicFramePr>
        <p:xfrm>
          <a:off x="723900" y="3924300"/>
          <a:ext cx="2190750" cy="1141413"/>
        </p:xfrm>
        <a:graphic>
          <a:graphicData uri="http://schemas.openxmlformats.org/presentationml/2006/ole">
            <mc:AlternateContent xmlns:mc="http://schemas.openxmlformats.org/markup-compatibility/2006">
              <mc:Choice xmlns:v="urn:schemas-microsoft-com:vml" Requires="v">
                <p:oleObj spid="_x0000_s55306" r:id="rId4" imgW="739188" imgH="350372" progId="Equation.3">
                  <p:embed/>
                </p:oleObj>
              </mc:Choice>
              <mc:Fallback>
                <p:oleObj r:id="rId4" imgW="739188" imgH="350372" progId="Equation.3">
                  <p:embed/>
                  <p:pic>
                    <p:nvPicPr>
                      <p:cNvPr id="0" name="对象 8204"/>
                      <p:cNvPicPr>
                        <a:picLocks noChangeArrowheads="1"/>
                      </p:cNvPicPr>
                      <p:nvPr/>
                    </p:nvPicPr>
                    <p:blipFill>
                      <a:blip r:embed="rId5">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23900" y="3924300"/>
                        <a:ext cx="219075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a:spLocks noChangeArrowheads="1"/>
          </p:cNvSpPr>
          <p:nvPr/>
        </p:nvSpPr>
        <p:spPr bwMode="auto">
          <a:xfrm>
            <a:off x="228600" y="909638"/>
            <a:ext cx="86868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2800">
                <a:solidFill>
                  <a:srgbClr val="800000"/>
                </a:solidFill>
                <a:latin typeface="微软雅黑" panose="020B0503020204020204" pitchFamily="34" charset="-122"/>
              </a:rPr>
              <a:t>2. </a:t>
            </a:r>
            <a:r>
              <a:rPr lang="zh-CN" altLang="en-US" sz="2800">
                <a:solidFill>
                  <a:srgbClr val="800000"/>
                </a:solidFill>
                <a:latin typeface="微软雅黑" panose="020B0503020204020204" pitchFamily="34" charset="-122"/>
              </a:rPr>
              <a:t>导带中的电子对导电的贡献</a:t>
            </a:r>
          </a:p>
        </p:txBody>
      </p:sp>
      <p:sp>
        <p:nvSpPr>
          <p:cNvPr id="55304"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000">
              <a:solidFill>
                <a:srgbClr val="1C1C1C"/>
              </a:solidFill>
              <a:latin typeface="Times New Roman" panose="02020603050405020304" pitchFamily="18" charset="0"/>
              <a:ea typeface="宋体" panose="02010600030101010101" pitchFamily="2" charset="-122"/>
            </a:endParaRPr>
          </a:p>
        </p:txBody>
      </p:sp>
      <p:sp>
        <p:nvSpPr>
          <p:cNvPr id="11" name="矩形 10"/>
          <p:cNvSpPr>
            <a:spLocks noChangeArrowheads="1"/>
          </p:cNvSpPr>
          <p:nvPr/>
        </p:nvSpPr>
        <p:spPr bwMode="auto">
          <a:xfrm>
            <a:off x="6156325" y="909638"/>
            <a:ext cx="2759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800">
                <a:solidFill>
                  <a:srgbClr val="0000CC"/>
                </a:solidFill>
                <a:latin typeface="微软雅黑" panose="020B0503020204020204" pitchFamily="34" charset="-122"/>
              </a:rPr>
              <a:t>在有外场作用时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99"/>
                                        </p:tgtEl>
                                        <p:attrNameLst>
                                          <p:attrName>style.visibility</p:attrName>
                                        </p:attrNameLst>
                                      </p:cBhvr>
                                      <p:to>
                                        <p:strVal val="visible"/>
                                      </p:to>
                                    </p:set>
                                    <p:animEffect transition="in" filter="dissolve">
                                      <p:cBhvr>
                                        <p:cTn id="7" dur="500"/>
                                        <p:tgtEl>
                                          <p:spTgt spid="819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8205"/>
                                        </p:tgtEl>
                                        <p:attrNameLst>
                                          <p:attrName>style.visibility</p:attrName>
                                        </p:attrNameLst>
                                      </p:cBhvr>
                                      <p:to>
                                        <p:strVal val="visible"/>
                                      </p:to>
                                    </p:set>
                                    <p:animEffect transition="in" filter="dissolve">
                                      <p:cBhvr>
                                        <p:cTn id="11" dur="500"/>
                                        <p:tgtEl>
                                          <p:spTgt spid="8205"/>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8204"/>
                                        </p:tgtEl>
                                        <p:attrNameLst>
                                          <p:attrName>style.visibility</p:attrName>
                                        </p:attrNameLst>
                                      </p:cBhvr>
                                      <p:to>
                                        <p:strVal val="visible"/>
                                      </p:to>
                                    </p:set>
                                    <p:animEffect transition="in" filter="dissolve">
                                      <p:cBhvr>
                                        <p:cTn id="15" dur="500"/>
                                        <p:tgtEl>
                                          <p:spTgt spid="8204"/>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202"/>
                                        </p:tgtEl>
                                        <p:attrNameLst>
                                          <p:attrName>style.visibility</p:attrName>
                                        </p:attrNameLst>
                                      </p:cBhvr>
                                      <p:to>
                                        <p:strVal val="visible"/>
                                      </p:to>
                                    </p:set>
                                    <p:animEffect transition="in" filter="dissolve">
                                      <p:cBhvr>
                                        <p:cTn id="19" dur="500"/>
                                        <p:tgtEl>
                                          <p:spTgt spid="8202"/>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dissolve">
                                      <p:cBhvr>
                                        <p:cTn id="23" dur="500"/>
                                        <p:tgtEl>
                                          <p:spTgt spid="9">
                                            <p:txEl>
                                              <p:pRg st="0" end="0"/>
                                            </p:txEl>
                                          </p:spTgt>
                                        </p:tgtEl>
                                      </p:cBhvr>
                                    </p:animEffect>
                                  </p:childTnLst>
                                </p:cTn>
                              </p:par>
                            </p:childTnLst>
                          </p:cTn>
                        </p:par>
                        <p:par>
                          <p:cTn id="24" fill="hold" nodeType="afterGroup">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dissolv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p:bldP spid="8202" grpId="0"/>
      <p:bldP spid="9" grpId="0" build="p" advAuto="0"/>
      <p:bldP spid="11" grpId="0" build="p"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0241"/>
          <p:cNvSpPr>
            <a:spLocks noChangeArrowheads="1"/>
          </p:cNvSpPr>
          <p:nvPr/>
        </p:nvSpPr>
        <p:spPr bwMode="auto">
          <a:xfrm>
            <a:off x="384175" y="1125538"/>
            <a:ext cx="82804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50000"/>
              </a:lnSpc>
              <a:spcBef>
                <a:spcPct val="0"/>
              </a:spcBef>
              <a:buFontTx/>
              <a:buNone/>
            </a:pPr>
            <a:r>
              <a:rPr lang="zh-CN" altLang="en-US" sz="1800">
                <a:solidFill>
                  <a:srgbClr val="0000CC"/>
                </a:solidFill>
                <a:latin typeface="微软雅黑" panose="020B0503020204020204" pitchFamily="34" charset="-122"/>
              </a:rPr>
              <a:t>绝缘体</a:t>
            </a:r>
            <a:endParaRPr lang="en-US" altLang="zh-CN" sz="1800">
              <a:solidFill>
                <a:srgbClr val="0000CC"/>
              </a:solidFill>
              <a:latin typeface="微软雅黑" panose="020B0503020204020204" pitchFamily="34" charset="-122"/>
            </a:endParaRPr>
          </a:p>
          <a:p>
            <a:pPr algn="just" eaLnBrk="1" hangingPunct="1">
              <a:lnSpc>
                <a:spcPct val="150000"/>
              </a:lnSpc>
              <a:spcBef>
                <a:spcPct val="0"/>
              </a:spcBef>
              <a:buFontTx/>
              <a:buNone/>
            </a:pPr>
            <a:r>
              <a:rPr lang="zh-CN" altLang="en-US" sz="1800">
                <a:latin typeface="微软雅黑" panose="020B0503020204020204" pitchFamily="34" charset="-122"/>
              </a:rPr>
              <a:t>原子中的电子是满壳层分布的，价电子刚好填满了许可的能带，形成满带，导带和价带之间存在一个很宽的禁带，在一般情况下，价带之上的能带没有电子，在电场的作用下没有电流产生</a:t>
            </a:r>
          </a:p>
        </p:txBody>
      </p:sp>
      <p:sp>
        <p:nvSpPr>
          <p:cNvPr id="10243" name="矩形 10242"/>
          <p:cNvSpPr>
            <a:spLocks noChangeArrowheads="1"/>
          </p:cNvSpPr>
          <p:nvPr/>
        </p:nvSpPr>
        <p:spPr bwMode="auto">
          <a:xfrm>
            <a:off x="384175" y="2970213"/>
            <a:ext cx="82804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50000"/>
              </a:lnSpc>
              <a:spcBef>
                <a:spcPct val="0"/>
              </a:spcBef>
              <a:buFontTx/>
              <a:buNone/>
            </a:pPr>
            <a:r>
              <a:rPr lang="zh-CN" altLang="en-US" sz="1800">
                <a:solidFill>
                  <a:srgbClr val="0000CC"/>
                </a:solidFill>
                <a:latin typeface="微软雅黑" panose="020B0503020204020204" pitchFamily="34" charset="-122"/>
              </a:rPr>
              <a:t>导体</a:t>
            </a:r>
            <a:endParaRPr lang="en-US" altLang="zh-CN" sz="1800">
              <a:solidFill>
                <a:srgbClr val="0000CC"/>
              </a:solidFill>
              <a:latin typeface="微软雅黑" panose="020B0503020204020204" pitchFamily="34" charset="-122"/>
            </a:endParaRPr>
          </a:p>
          <a:p>
            <a:pPr algn="just" eaLnBrk="1" hangingPunct="1">
              <a:lnSpc>
                <a:spcPct val="150000"/>
              </a:lnSpc>
              <a:spcBef>
                <a:spcPct val="0"/>
              </a:spcBef>
              <a:buFontTx/>
              <a:buNone/>
            </a:pPr>
            <a:r>
              <a:rPr lang="zh-CN" altLang="en-US" sz="1800">
                <a:latin typeface="微软雅黑" panose="020B0503020204020204" pitchFamily="34" charset="-122"/>
              </a:rPr>
              <a:t>在一系列能带中除了电子填充满的能带以外，还有部分被电子填充的能带 </a:t>
            </a:r>
            <a:r>
              <a:rPr lang="en-US" altLang="zh-CN" sz="1800">
                <a:latin typeface="微软雅黑" panose="020B0503020204020204" pitchFamily="34" charset="-122"/>
              </a:rPr>
              <a:t>— </a:t>
            </a:r>
            <a:r>
              <a:rPr lang="zh-CN" altLang="en-US" sz="1800">
                <a:latin typeface="微软雅黑" panose="020B0503020204020204" pitchFamily="34" charset="-122"/>
              </a:rPr>
              <a:t>导带，后者起着导电作用，</a:t>
            </a:r>
            <a:r>
              <a:rPr lang="en-US" altLang="zh-CN" sz="1800" i="1">
                <a:latin typeface="微软雅黑" panose="020B0503020204020204" pitchFamily="34" charset="-122"/>
              </a:rPr>
              <a:t>N</a:t>
            </a:r>
            <a:r>
              <a:rPr lang="zh-CN" altLang="en-US" sz="1800">
                <a:latin typeface="微软雅黑" panose="020B0503020204020204" pitchFamily="34" charset="-122"/>
              </a:rPr>
              <a:t>个原胞构成的晶体，</a:t>
            </a:r>
            <a:r>
              <a:rPr lang="zh-CN" altLang="en-US" sz="1800">
                <a:solidFill>
                  <a:srgbClr val="800000"/>
                </a:solidFill>
                <a:latin typeface="微软雅黑" panose="020B0503020204020204" pitchFamily="34" charset="-122"/>
              </a:rPr>
              <a:t>每一条能带能容纳的电子数为</a:t>
            </a:r>
            <a:r>
              <a:rPr lang="en-US" altLang="zh-CN" sz="1800">
                <a:solidFill>
                  <a:srgbClr val="800000"/>
                </a:solidFill>
                <a:latin typeface="微软雅黑" panose="020B0503020204020204" pitchFamily="34" charset="-122"/>
              </a:rPr>
              <a:t>2</a:t>
            </a:r>
            <a:r>
              <a:rPr lang="en-US" altLang="zh-CN" sz="1800" i="1">
                <a:solidFill>
                  <a:srgbClr val="800000"/>
                </a:solidFill>
                <a:latin typeface="微软雅黑" panose="020B0503020204020204" pitchFamily="34" charset="-122"/>
              </a:rPr>
              <a:t>N</a:t>
            </a:r>
            <a:r>
              <a:rPr lang="zh-CN" altLang="en-US" sz="1800" i="1">
                <a:solidFill>
                  <a:srgbClr val="800000"/>
                </a:solidFill>
                <a:latin typeface="微软雅黑" panose="020B0503020204020204" pitchFamily="34" charset="-122"/>
              </a:rPr>
              <a:t>，</a:t>
            </a:r>
            <a:r>
              <a:rPr lang="zh-CN" altLang="en-US" sz="1800">
                <a:latin typeface="微软雅黑" panose="020B0503020204020204" pitchFamily="34" charset="-122"/>
              </a:rPr>
              <a:t>为原胞数目的二倍</a:t>
            </a:r>
          </a:p>
        </p:txBody>
      </p:sp>
      <p:sp>
        <p:nvSpPr>
          <p:cNvPr id="56324" name="矩形 17"/>
          <p:cNvSpPr>
            <a:spLocks noChangeAspect="1" noChangeArrowheads="1"/>
          </p:cNvSpPr>
          <p:nvPr/>
        </p:nvSpPr>
        <p:spPr bwMode="auto">
          <a:xfrm>
            <a:off x="228600" y="1125538"/>
            <a:ext cx="8686800" cy="53990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
        <p:nvSpPr>
          <p:cNvPr id="9" name="矩形 8"/>
          <p:cNvSpPr>
            <a:spLocks noChangeArrowheads="1"/>
          </p:cNvSpPr>
          <p:nvPr/>
        </p:nvSpPr>
        <p:spPr bwMode="auto">
          <a:xfrm>
            <a:off x="384175" y="4665663"/>
            <a:ext cx="79867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50000"/>
              </a:lnSpc>
              <a:spcBef>
                <a:spcPct val="0"/>
              </a:spcBef>
              <a:buFont typeface="Wingdings" panose="05000000000000000000" pitchFamily="2" charset="2"/>
              <a:buChar char="Ø"/>
            </a:pPr>
            <a:r>
              <a:rPr lang="zh-CN" altLang="en-US" sz="1800">
                <a:latin typeface="微软雅黑" panose="020B0503020204020204" pitchFamily="34" charset="-122"/>
              </a:rPr>
              <a:t>原胞中只有一个价电子的固体，</a:t>
            </a:r>
            <a:r>
              <a:rPr lang="en-US" altLang="zh-CN" sz="1800" i="1">
                <a:latin typeface="微软雅黑" panose="020B0503020204020204" pitchFamily="34" charset="-122"/>
              </a:rPr>
              <a:t>Li</a:t>
            </a:r>
            <a:r>
              <a:rPr lang="en-US" altLang="zh-CN" sz="1800">
                <a:latin typeface="微软雅黑" panose="020B0503020204020204" pitchFamily="34" charset="-122"/>
              </a:rPr>
              <a:t>(3)</a:t>
            </a:r>
            <a:r>
              <a:rPr lang="zh-CN" altLang="en-US" sz="1800">
                <a:latin typeface="微软雅黑" panose="020B0503020204020204" pitchFamily="34" charset="-122"/>
              </a:rPr>
              <a:t>、</a:t>
            </a:r>
            <a:r>
              <a:rPr lang="en-US" altLang="zh-CN" sz="1800" i="1">
                <a:latin typeface="微软雅黑" panose="020B0503020204020204" pitchFamily="34" charset="-122"/>
              </a:rPr>
              <a:t>Na</a:t>
            </a:r>
            <a:r>
              <a:rPr lang="en-US" altLang="zh-CN" sz="1800">
                <a:latin typeface="微软雅黑" panose="020B0503020204020204" pitchFamily="34" charset="-122"/>
              </a:rPr>
              <a:t>(11)</a:t>
            </a:r>
            <a:r>
              <a:rPr lang="zh-CN" altLang="en-US" sz="1800">
                <a:latin typeface="微软雅黑" panose="020B0503020204020204" pitchFamily="34" charset="-122"/>
              </a:rPr>
              <a:t>、</a:t>
            </a:r>
            <a:r>
              <a:rPr lang="en-US" altLang="zh-CN" sz="1800" i="1">
                <a:latin typeface="微软雅黑" panose="020B0503020204020204" pitchFamily="34" charset="-122"/>
              </a:rPr>
              <a:t>K</a:t>
            </a:r>
            <a:r>
              <a:rPr lang="en-US" altLang="zh-CN" sz="1800">
                <a:latin typeface="微软雅黑" panose="020B0503020204020204" pitchFamily="34" charset="-122"/>
              </a:rPr>
              <a:t>(19)</a:t>
            </a:r>
            <a:r>
              <a:rPr lang="zh-CN" altLang="en-US" sz="1800">
                <a:latin typeface="微软雅黑" panose="020B0503020204020204" pitchFamily="34" charset="-122"/>
              </a:rPr>
              <a:t>、</a:t>
            </a:r>
            <a:r>
              <a:rPr lang="en-US" altLang="zh-CN" sz="1800" i="1">
                <a:latin typeface="微软雅黑" panose="020B0503020204020204" pitchFamily="34" charset="-122"/>
              </a:rPr>
              <a:t>Cu</a:t>
            </a:r>
            <a:r>
              <a:rPr lang="en-US" altLang="zh-CN" sz="1800">
                <a:latin typeface="微软雅黑" panose="020B0503020204020204" pitchFamily="34" charset="-122"/>
              </a:rPr>
              <a:t>(29)</a:t>
            </a:r>
            <a:r>
              <a:rPr lang="zh-CN" altLang="en-US" sz="1800">
                <a:latin typeface="微软雅黑" panose="020B0503020204020204" pitchFamily="34" charset="-122"/>
              </a:rPr>
              <a:t>、</a:t>
            </a:r>
            <a:r>
              <a:rPr lang="en-US" altLang="zh-CN" sz="1800" i="1">
                <a:latin typeface="微软雅黑" panose="020B0503020204020204" pitchFamily="34" charset="-122"/>
              </a:rPr>
              <a:t>Ag</a:t>
            </a:r>
            <a:r>
              <a:rPr lang="en-US" altLang="zh-CN" sz="1800">
                <a:latin typeface="微软雅黑" panose="020B0503020204020204" pitchFamily="34" charset="-122"/>
              </a:rPr>
              <a:t>(47)</a:t>
            </a:r>
            <a:r>
              <a:rPr lang="zh-CN" altLang="en-US" sz="1800">
                <a:latin typeface="微软雅黑" panose="020B0503020204020204" pitchFamily="34" charset="-122"/>
              </a:rPr>
              <a:t>，它们只填充半条能带 </a:t>
            </a:r>
            <a:r>
              <a:rPr lang="en-US" altLang="zh-CN" sz="1800">
                <a:latin typeface="微软雅黑" panose="020B0503020204020204" pitchFamily="34" charset="-122"/>
              </a:rPr>
              <a:t>——  </a:t>
            </a:r>
            <a:r>
              <a:rPr lang="zh-CN" altLang="en-US" sz="1800">
                <a:solidFill>
                  <a:srgbClr val="800000"/>
                </a:solidFill>
                <a:latin typeface="微软雅黑" panose="020B0503020204020204" pitchFamily="34" charset="-122"/>
              </a:rPr>
              <a:t>导体 </a:t>
            </a:r>
          </a:p>
        </p:txBody>
      </p:sp>
      <p:sp>
        <p:nvSpPr>
          <p:cNvPr id="10" name="矩形 9"/>
          <p:cNvSpPr>
            <a:spLocks noChangeArrowheads="1"/>
          </p:cNvSpPr>
          <p:nvPr/>
        </p:nvSpPr>
        <p:spPr bwMode="auto">
          <a:xfrm>
            <a:off x="384175" y="5602288"/>
            <a:ext cx="76993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50000"/>
              </a:lnSpc>
              <a:spcBef>
                <a:spcPct val="0"/>
              </a:spcBef>
              <a:buFont typeface="Wingdings" panose="05000000000000000000" pitchFamily="2" charset="2"/>
              <a:buChar char="Ø"/>
            </a:pPr>
            <a:r>
              <a:rPr lang="zh-CN" altLang="en-US" sz="1800">
                <a:latin typeface="微软雅黑" panose="020B0503020204020204" pitchFamily="34" charset="-122"/>
              </a:rPr>
              <a:t>二价金属：</a:t>
            </a:r>
            <a:r>
              <a:rPr lang="en-US" altLang="zh-CN" sz="1800" i="1">
                <a:latin typeface="微软雅黑" panose="020B0503020204020204" pitchFamily="34" charset="-122"/>
              </a:rPr>
              <a:t>Be</a:t>
            </a:r>
            <a:r>
              <a:rPr lang="en-US" altLang="zh-CN" sz="1800">
                <a:latin typeface="微软雅黑" panose="020B0503020204020204" pitchFamily="34" charset="-122"/>
              </a:rPr>
              <a:t>(4)</a:t>
            </a:r>
            <a:r>
              <a:rPr lang="zh-CN" altLang="en-US" sz="1800">
                <a:latin typeface="微软雅黑" panose="020B0503020204020204" pitchFamily="34" charset="-122"/>
              </a:rPr>
              <a:t>、</a:t>
            </a:r>
            <a:r>
              <a:rPr lang="en-US" altLang="zh-CN" sz="1800" i="1">
                <a:latin typeface="微软雅黑" panose="020B0503020204020204" pitchFamily="34" charset="-122"/>
              </a:rPr>
              <a:t>Mg</a:t>
            </a:r>
            <a:r>
              <a:rPr lang="en-US" altLang="zh-CN" sz="1800">
                <a:latin typeface="微软雅黑" panose="020B0503020204020204" pitchFamily="34" charset="-122"/>
              </a:rPr>
              <a:t>(12)</a:t>
            </a:r>
            <a:r>
              <a:rPr lang="zh-CN" altLang="en-US" sz="1800">
                <a:latin typeface="微软雅黑" panose="020B0503020204020204" pitchFamily="34" charset="-122"/>
              </a:rPr>
              <a:t>、</a:t>
            </a:r>
            <a:r>
              <a:rPr lang="en-US" altLang="zh-CN" sz="1800" i="1">
                <a:latin typeface="微软雅黑" panose="020B0503020204020204" pitchFamily="34" charset="-122"/>
              </a:rPr>
              <a:t>Zn</a:t>
            </a:r>
            <a:r>
              <a:rPr lang="en-US" altLang="zh-CN" sz="1800">
                <a:latin typeface="微软雅黑" panose="020B0503020204020204" pitchFamily="34" charset="-122"/>
              </a:rPr>
              <a:t>(30)</a:t>
            </a:r>
            <a:r>
              <a:rPr lang="zh-CN" altLang="en-US" sz="1800">
                <a:latin typeface="微软雅黑" panose="020B0503020204020204" pitchFamily="34" charset="-122"/>
              </a:rPr>
              <a:t>，原胞中有</a:t>
            </a:r>
            <a:r>
              <a:rPr lang="en-US" altLang="zh-CN" sz="1800">
                <a:latin typeface="微软雅黑" panose="020B0503020204020204" pitchFamily="34" charset="-122"/>
              </a:rPr>
              <a:t>2</a:t>
            </a:r>
            <a:r>
              <a:rPr lang="zh-CN" altLang="en-US" sz="1800">
                <a:latin typeface="微软雅黑" panose="020B0503020204020204" pitchFamily="34" charset="-122"/>
              </a:rPr>
              <a:t>个价电子，可以填满一个能带，但由于</a:t>
            </a:r>
            <a:r>
              <a:rPr lang="zh-CN" altLang="en-US" sz="1800">
                <a:solidFill>
                  <a:srgbClr val="800000"/>
                </a:solidFill>
                <a:latin typeface="微软雅黑" panose="020B0503020204020204" pitchFamily="34" charset="-122"/>
              </a:rPr>
              <a:t>能带存在交迭，导致不满带的产生，仍然表现为导体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dissolve">
                                      <p:cBhvr>
                                        <p:cTn id="7" dur="500"/>
                                        <p:tgtEl>
                                          <p:spTgt spid="10242">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242">
                                            <p:txEl>
                                              <p:pRg st="1" end="1"/>
                                            </p:txEl>
                                          </p:spTgt>
                                        </p:tgtEl>
                                        <p:attrNameLst>
                                          <p:attrName>style.visibility</p:attrName>
                                        </p:attrNameLst>
                                      </p:cBhvr>
                                      <p:to>
                                        <p:strVal val="visible"/>
                                      </p:to>
                                    </p:set>
                                    <p:animEffect transition="in" filter="dissolve">
                                      <p:cBhvr>
                                        <p:cTn id="11" dur="500"/>
                                        <p:tgtEl>
                                          <p:spTgt spid="10242">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243">
                                            <p:txEl>
                                              <p:pRg st="0" end="0"/>
                                            </p:txEl>
                                          </p:spTgt>
                                        </p:tgtEl>
                                        <p:attrNameLst>
                                          <p:attrName>style.visibility</p:attrName>
                                        </p:attrNameLst>
                                      </p:cBhvr>
                                      <p:to>
                                        <p:strVal val="visible"/>
                                      </p:to>
                                    </p:set>
                                    <p:animEffect transition="in" filter="dissolve">
                                      <p:cBhvr>
                                        <p:cTn id="16" dur="500"/>
                                        <p:tgtEl>
                                          <p:spTgt spid="1024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0243">
                                            <p:txEl>
                                              <p:pRg st="1" end="1"/>
                                            </p:txEl>
                                          </p:spTgt>
                                        </p:tgtEl>
                                        <p:attrNameLst>
                                          <p:attrName>style.visibility</p:attrName>
                                        </p:attrNameLst>
                                      </p:cBhvr>
                                      <p:to>
                                        <p:strVal val="visible"/>
                                      </p:to>
                                    </p:set>
                                    <p:animEffect transition="in" filter="dissolve">
                                      <p:cBhvr>
                                        <p:cTn id="21" dur="500"/>
                                        <p:tgtEl>
                                          <p:spTgt spid="10243">
                                            <p:txEl>
                                              <p:pRg st="1" end="1"/>
                                            </p:txEl>
                                          </p:spTgt>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dissolve">
                                      <p:cBhvr>
                                        <p:cTn id="25" dur="500"/>
                                        <p:tgtEl>
                                          <p:spTgt spid="9">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uild="p" advAuto="0"/>
      <p:bldP spid="10243" grpId="0" build="p"/>
      <p:bldP spid="9" grpId="0" build="p" advAuto="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12289"/>
          <p:cNvSpPr>
            <a:spLocks noChangeArrowheads="1"/>
          </p:cNvSpPr>
          <p:nvPr/>
        </p:nvSpPr>
        <p:spPr bwMode="auto">
          <a:xfrm>
            <a:off x="395288" y="1268413"/>
            <a:ext cx="83534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10000"/>
              </a:lnSpc>
              <a:spcBef>
                <a:spcPct val="0"/>
              </a:spcBef>
              <a:buFontTx/>
              <a:buNone/>
            </a:pPr>
            <a:r>
              <a:rPr lang="zh-CN" altLang="en-US" sz="2400">
                <a:solidFill>
                  <a:srgbClr val="0000CC"/>
                </a:solidFill>
                <a:latin typeface="微软雅黑" panose="020B0503020204020204" pitchFamily="34" charset="-122"/>
              </a:rPr>
              <a:t>半导体</a:t>
            </a:r>
            <a:endParaRPr lang="en-US" altLang="zh-CN" sz="2400">
              <a:solidFill>
                <a:srgbClr val="0000CC"/>
              </a:solidFill>
              <a:latin typeface="微软雅黑" panose="020B0503020204020204" pitchFamily="34" charset="-122"/>
            </a:endParaRPr>
          </a:p>
          <a:p>
            <a:pPr algn="just" eaLnBrk="1" hangingPunct="1">
              <a:lnSpc>
                <a:spcPct val="110000"/>
              </a:lnSpc>
              <a:spcBef>
                <a:spcPct val="0"/>
              </a:spcBef>
              <a:buFontTx/>
              <a:buNone/>
            </a:pPr>
            <a:r>
              <a:rPr lang="en-US" altLang="zh-CN" sz="2400">
                <a:latin typeface="微软雅黑" panose="020B0503020204020204" pitchFamily="34" charset="-122"/>
              </a:rPr>
              <a:t>(Si</a:t>
            </a:r>
            <a:r>
              <a:rPr lang="zh-CN" altLang="en-US" sz="2400">
                <a:latin typeface="微软雅黑" panose="020B0503020204020204" pitchFamily="34" charset="-122"/>
              </a:rPr>
              <a:t>：</a:t>
            </a:r>
            <a:r>
              <a:rPr lang="en-US" altLang="zh-CN" sz="2400">
                <a:latin typeface="微软雅黑" panose="020B0503020204020204" pitchFamily="34" charset="-122"/>
              </a:rPr>
              <a:t>14</a:t>
            </a:r>
            <a:r>
              <a:rPr lang="zh-CN" altLang="en-US" sz="2400">
                <a:latin typeface="微软雅黑" panose="020B0503020204020204" pitchFamily="34" charset="-122"/>
              </a:rPr>
              <a:t>、</a:t>
            </a:r>
            <a:r>
              <a:rPr lang="en-US" altLang="zh-CN" sz="2400">
                <a:latin typeface="微软雅黑" panose="020B0503020204020204" pitchFamily="34" charset="-122"/>
              </a:rPr>
              <a:t>Ge</a:t>
            </a:r>
            <a:r>
              <a:rPr lang="zh-CN" altLang="en-US" sz="2400">
                <a:latin typeface="微软雅黑" panose="020B0503020204020204" pitchFamily="34" charset="-122"/>
              </a:rPr>
              <a:t>：</a:t>
            </a:r>
            <a:r>
              <a:rPr lang="en-US" altLang="zh-CN" sz="2400">
                <a:latin typeface="微软雅黑" panose="020B0503020204020204" pitchFamily="34" charset="-122"/>
              </a:rPr>
              <a:t>32)</a:t>
            </a:r>
            <a:r>
              <a:rPr lang="zh-CN" altLang="en-US" sz="2400">
                <a:latin typeface="微软雅黑" panose="020B0503020204020204" pitchFamily="34" charset="-122"/>
              </a:rPr>
              <a:t>：禁带宽度较窄，约</a:t>
            </a:r>
            <a:r>
              <a:rPr lang="en-US" altLang="zh-CN" sz="2400">
                <a:latin typeface="微软雅黑" panose="020B0503020204020204" pitchFamily="34" charset="-122"/>
              </a:rPr>
              <a:t>~2 eV</a:t>
            </a:r>
            <a:r>
              <a:rPr lang="zh-CN" altLang="en-US" sz="2400">
                <a:latin typeface="微软雅黑" panose="020B0503020204020204" pitchFamily="34" charset="-122"/>
              </a:rPr>
              <a:t>以下</a:t>
            </a:r>
          </a:p>
        </p:txBody>
      </p:sp>
      <p:sp>
        <p:nvSpPr>
          <p:cNvPr id="12291" name="矩形 12290"/>
          <p:cNvSpPr>
            <a:spLocks noChangeArrowheads="1"/>
          </p:cNvSpPr>
          <p:nvPr/>
        </p:nvSpPr>
        <p:spPr bwMode="auto">
          <a:xfrm>
            <a:off x="395288" y="2133600"/>
            <a:ext cx="8208962"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25000"/>
              </a:lnSpc>
              <a:spcBef>
                <a:spcPct val="0"/>
              </a:spcBef>
              <a:buFont typeface="Wingdings" panose="05000000000000000000" pitchFamily="2" charset="2"/>
              <a:buChar char="Ø"/>
            </a:pPr>
            <a:r>
              <a:rPr lang="zh-CN" altLang="en-US" sz="2200">
                <a:latin typeface="微软雅黑" panose="020B0503020204020204" pitchFamily="34" charset="-122"/>
              </a:rPr>
              <a:t>依靠热激发即可以将满带中的电子激发到导带中，因而具有导电能力</a:t>
            </a:r>
            <a:endParaRPr lang="en-US" altLang="zh-CN" sz="2200">
              <a:latin typeface="微软雅黑" panose="020B0503020204020204" pitchFamily="34" charset="-122"/>
            </a:endParaRPr>
          </a:p>
          <a:p>
            <a:pPr algn="just" eaLnBrk="1" hangingPunct="1">
              <a:lnSpc>
                <a:spcPct val="125000"/>
              </a:lnSpc>
              <a:spcBef>
                <a:spcPct val="0"/>
              </a:spcBef>
              <a:buFont typeface="Wingdings" panose="05000000000000000000" pitchFamily="2" charset="2"/>
              <a:buChar char="Ø"/>
            </a:pPr>
            <a:r>
              <a:rPr lang="zh-CN" altLang="en-US" sz="2200">
                <a:latin typeface="微软雅黑" panose="020B0503020204020204" pitchFamily="34" charset="-122"/>
              </a:rPr>
              <a:t>热激发到导带中的电子数目随温度按指数规律变化，半导体的电导率随温度的升高按指数形式增大</a:t>
            </a:r>
          </a:p>
        </p:txBody>
      </p:sp>
      <p:sp>
        <p:nvSpPr>
          <p:cNvPr id="12293" name="矩形 12292"/>
          <p:cNvSpPr>
            <a:spLocks noChangeArrowheads="1"/>
          </p:cNvSpPr>
          <p:nvPr/>
        </p:nvSpPr>
        <p:spPr bwMode="auto">
          <a:xfrm>
            <a:off x="395288" y="4038600"/>
            <a:ext cx="8353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solidFill>
                  <a:srgbClr val="0000CC"/>
                </a:solidFill>
                <a:latin typeface="微软雅黑" panose="020B0503020204020204" pitchFamily="34" charset="-122"/>
              </a:rPr>
              <a:t>半金属</a:t>
            </a:r>
            <a:endParaRPr lang="en-US" altLang="zh-CN" sz="2400">
              <a:solidFill>
                <a:srgbClr val="0000CC"/>
              </a:solidFill>
              <a:latin typeface="微软雅黑" panose="020B0503020204020204" pitchFamily="34" charset="-122"/>
            </a:endParaRPr>
          </a:p>
          <a:p>
            <a:pPr algn="just" eaLnBrk="1" hangingPunct="1">
              <a:spcBef>
                <a:spcPct val="0"/>
              </a:spcBef>
              <a:buFontTx/>
              <a:buNone/>
            </a:pPr>
            <a:r>
              <a:rPr lang="en-US" altLang="zh-CN" sz="2400">
                <a:latin typeface="微软雅黑" panose="020B0503020204020204" pitchFamily="34" charset="-122"/>
              </a:rPr>
              <a:t>V</a:t>
            </a:r>
            <a:r>
              <a:rPr lang="zh-CN" altLang="en-US" sz="2400">
                <a:latin typeface="微软雅黑" panose="020B0503020204020204" pitchFamily="34" charset="-122"/>
              </a:rPr>
              <a:t>族元素</a:t>
            </a:r>
            <a:r>
              <a:rPr lang="en-US" altLang="zh-CN" sz="2400">
                <a:latin typeface="微软雅黑" panose="020B0503020204020204" pitchFamily="34" charset="-122"/>
              </a:rPr>
              <a:t>Bi</a:t>
            </a:r>
            <a:r>
              <a:rPr lang="zh-CN" altLang="en-US" sz="2400">
                <a:latin typeface="微软雅黑" panose="020B0503020204020204" pitchFamily="34" charset="-122"/>
              </a:rPr>
              <a:t>、</a:t>
            </a:r>
            <a:r>
              <a:rPr lang="en-US" altLang="zh-CN" sz="2400">
                <a:latin typeface="微软雅黑" panose="020B0503020204020204" pitchFamily="34" charset="-122"/>
              </a:rPr>
              <a:t>Sb</a:t>
            </a:r>
            <a:r>
              <a:rPr lang="zh-CN" altLang="en-US" sz="2400">
                <a:latin typeface="微软雅黑" panose="020B0503020204020204" pitchFamily="34" charset="-122"/>
              </a:rPr>
              <a:t>、</a:t>
            </a:r>
            <a:r>
              <a:rPr lang="en-US" altLang="zh-CN" sz="2400">
                <a:latin typeface="微软雅黑" panose="020B0503020204020204" pitchFamily="34" charset="-122"/>
              </a:rPr>
              <a:t>As: </a:t>
            </a:r>
            <a:r>
              <a:rPr lang="zh-CN" altLang="en-US" sz="2400">
                <a:latin typeface="微软雅黑" panose="020B0503020204020204" pitchFamily="34" charset="-122"/>
              </a:rPr>
              <a:t>三角晶格结构，原胞有偶数个电子</a:t>
            </a:r>
            <a:endParaRPr lang="zh-CN" altLang="en-US" sz="2400">
              <a:solidFill>
                <a:srgbClr val="0000CC"/>
              </a:solidFill>
              <a:latin typeface="微软雅黑" panose="020B0503020204020204" pitchFamily="34" charset="-122"/>
            </a:endParaRPr>
          </a:p>
        </p:txBody>
      </p:sp>
      <p:sp>
        <p:nvSpPr>
          <p:cNvPr id="12296" name="矩形 12295"/>
          <p:cNvSpPr>
            <a:spLocks noChangeArrowheads="1"/>
          </p:cNvSpPr>
          <p:nvPr/>
        </p:nvSpPr>
        <p:spPr bwMode="auto">
          <a:xfrm>
            <a:off x="395288" y="4954588"/>
            <a:ext cx="8208962"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25000"/>
              </a:lnSpc>
              <a:spcBef>
                <a:spcPct val="0"/>
              </a:spcBef>
              <a:buFont typeface="Wingdings" panose="05000000000000000000" pitchFamily="2" charset="2"/>
              <a:buChar char="Ø"/>
            </a:pPr>
            <a:r>
              <a:rPr lang="zh-CN" altLang="en-US" sz="2200">
                <a:latin typeface="微软雅黑" panose="020B0503020204020204" pitchFamily="34" charset="-122"/>
              </a:rPr>
              <a:t>金属的导电性，能带的交叠</a:t>
            </a:r>
            <a:endParaRPr lang="en-US" altLang="zh-CN" sz="2200">
              <a:latin typeface="微软雅黑" panose="020B0503020204020204" pitchFamily="34" charset="-122"/>
            </a:endParaRPr>
          </a:p>
          <a:p>
            <a:pPr algn="just" eaLnBrk="1" hangingPunct="1">
              <a:lnSpc>
                <a:spcPct val="125000"/>
              </a:lnSpc>
              <a:spcBef>
                <a:spcPct val="0"/>
              </a:spcBef>
              <a:buFont typeface="Wingdings" panose="05000000000000000000" pitchFamily="2" charset="2"/>
              <a:buChar char="Ø"/>
            </a:pPr>
            <a:r>
              <a:rPr lang="zh-CN" altLang="en-US" sz="2200">
                <a:latin typeface="微软雅黑" panose="020B0503020204020204" pitchFamily="34" charset="-122"/>
              </a:rPr>
              <a:t>导电能力远小于金属，能带交叠较小，对导电有贡献的载流子数远远小于普通的金属</a:t>
            </a:r>
          </a:p>
        </p:txBody>
      </p:sp>
      <p:sp>
        <p:nvSpPr>
          <p:cNvPr id="57350" name="矩形 17"/>
          <p:cNvSpPr>
            <a:spLocks noChangeAspect="1" noChangeArrowheads="1"/>
          </p:cNvSpPr>
          <p:nvPr/>
        </p:nvSpPr>
        <p:spPr bwMode="auto">
          <a:xfrm>
            <a:off x="228600" y="1125538"/>
            <a:ext cx="8686800" cy="53990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animEffect transition="in" filter="dissolve">
                                      <p:cBhvr>
                                        <p:cTn id="7" dur="500"/>
                                        <p:tgtEl>
                                          <p:spTgt spid="12290">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290">
                                            <p:txEl>
                                              <p:pRg st="1" end="1"/>
                                            </p:txEl>
                                          </p:spTgt>
                                        </p:tgtEl>
                                        <p:attrNameLst>
                                          <p:attrName>style.visibility</p:attrName>
                                        </p:attrNameLst>
                                      </p:cBhvr>
                                      <p:to>
                                        <p:strVal val="visible"/>
                                      </p:to>
                                    </p:set>
                                    <p:animEffect transition="in" filter="dissolve">
                                      <p:cBhvr>
                                        <p:cTn id="11" dur="500"/>
                                        <p:tgtEl>
                                          <p:spTgt spid="12290">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291"/>
                                        </p:tgtEl>
                                        <p:attrNameLst>
                                          <p:attrName>style.visibility</p:attrName>
                                        </p:attrNameLst>
                                      </p:cBhvr>
                                      <p:to>
                                        <p:strVal val="visible"/>
                                      </p:to>
                                    </p:set>
                                    <p:animEffect transition="in" filter="dissolve">
                                      <p:cBhvr>
                                        <p:cTn id="16" dur="500"/>
                                        <p:tgtEl>
                                          <p:spTgt spid="122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293">
                                            <p:txEl>
                                              <p:pRg st="0" end="0"/>
                                            </p:txEl>
                                          </p:spTgt>
                                        </p:tgtEl>
                                        <p:attrNameLst>
                                          <p:attrName>style.visibility</p:attrName>
                                        </p:attrNameLst>
                                      </p:cBhvr>
                                      <p:to>
                                        <p:strVal val="visible"/>
                                      </p:to>
                                    </p:set>
                                    <p:animEffect transition="in" filter="dissolve">
                                      <p:cBhvr>
                                        <p:cTn id="21" dur="500"/>
                                        <p:tgtEl>
                                          <p:spTgt spid="12293">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2293">
                                            <p:txEl>
                                              <p:pRg st="1" end="1"/>
                                            </p:txEl>
                                          </p:spTgt>
                                        </p:tgtEl>
                                        <p:attrNameLst>
                                          <p:attrName>style.visibility</p:attrName>
                                        </p:attrNameLst>
                                      </p:cBhvr>
                                      <p:to>
                                        <p:strVal val="visible"/>
                                      </p:to>
                                    </p:set>
                                    <p:animEffect transition="in" filter="dissolve">
                                      <p:cBhvr>
                                        <p:cTn id="26" dur="500"/>
                                        <p:tgtEl>
                                          <p:spTgt spid="12293">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296">
                                            <p:txEl>
                                              <p:pRg st="0" end="0"/>
                                            </p:txEl>
                                          </p:spTgt>
                                        </p:tgtEl>
                                        <p:attrNameLst>
                                          <p:attrName>style.visibility</p:attrName>
                                        </p:attrNameLst>
                                      </p:cBhvr>
                                      <p:to>
                                        <p:strVal val="visible"/>
                                      </p:to>
                                    </p:set>
                                    <p:animEffect transition="in" filter="dissolve">
                                      <p:cBhvr>
                                        <p:cTn id="31" dur="500"/>
                                        <p:tgtEl>
                                          <p:spTgt spid="12296">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2296">
                                            <p:txEl>
                                              <p:pRg st="1" end="1"/>
                                            </p:txEl>
                                          </p:spTgt>
                                        </p:tgtEl>
                                        <p:attrNameLst>
                                          <p:attrName>style.visibility</p:attrName>
                                        </p:attrNameLst>
                                      </p:cBhvr>
                                      <p:to>
                                        <p:strVal val="visible"/>
                                      </p:to>
                                    </p:set>
                                    <p:animEffect transition="in" filter="dissolve">
                                      <p:cBhvr>
                                        <p:cTn id="36" dur="500"/>
                                        <p:tgtEl>
                                          <p:spTgt spid="122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advAuto="0"/>
      <p:bldP spid="12291" grpId="0"/>
      <p:bldP spid="12293" grpId="0" build="p"/>
      <p:bldP spid="1229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13313"/>
          <p:cNvSpPr>
            <a:spLocks noChangeArrowheads="1"/>
          </p:cNvSpPr>
          <p:nvPr/>
        </p:nvSpPr>
        <p:spPr bwMode="auto">
          <a:xfrm>
            <a:off x="228600" y="889000"/>
            <a:ext cx="3124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2800">
                <a:solidFill>
                  <a:srgbClr val="800000"/>
                </a:solidFill>
                <a:latin typeface="微软雅黑" panose="020B0503020204020204" pitchFamily="34" charset="-122"/>
              </a:rPr>
              <a:t>3. </a:t>
            </a:r>
            <a:r>
              <a:rPr lang="zh-CN" altLang="en-US" sz="2800">
                <a:solidFill>
                  <a:srgbClr val="800000"/>
                </a:solidFill>
                <a:latin typeface="微软雅黑" panose="020B0503020204020204" pitchFamily="34" charset="-122"/>
              </a:rPr>
              <a:t>近满带和空穴 </a:t>
            </a:r>
          </a:p>
        </p:txBody>
      </p:sp>
      <p:sp>
        <p:nvSpPr>
          <p:cNvPr id="13315" name="矩形 13314"/>
          <p:cNvSpPr>
            <a:spLocks noChangeArrowheads="1"/>
          </p:cNvSpPr>
          <p:nvPr/>
        </p:nvSpPr>
        <p:spPr bwMode="auto">
          <a:xfrm>
            <a:off x="346075" y="1609725"/>
            <a:ext cx="840263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10000"/>
              </a:lnSpc>
              <a:spcBef>
                <a:spcPct val="0"/>
              </a:spcBef>
              <a:buFontTx/>
              <a:buNone/>
            </a:pPr>
            <a:r>
              <a:rPr lang="zh-CN" altLang="en-US" sz="2400">
                <a:solidFill>
                  <a:srgbClr val="0000CC"/>
                </a:solidFill>
                <a:latin typeface="微软雅黑" panose="020B0503020204020204" pitchFamily="34" charset="-122"/>
              </a:rPr>
              <a:t>近满带：</a:t>
            </a:r>
            <a:r>
              <a:rPr lang="zh-CN" altLang="en-US" sz="2200">
                <a:latin typeface="微软雅黑" panose="020B0503020204020204" pitchFamily="34" charset="-122"/>
              </a:rPr>
              <a:t>满带中的少数电子受热或光激发从满带跃迁到空带中去，使原来的满带变为近满带</a:t>
            </a:r>
          </a:p>
        </p:txBody>
      </p:sp>
      <p:sp>
        <p:nvSpPr>
          <p:cNvPr id="58372" name="矩形 13315"/>
          <p:cNvSpPr>
            <a:spLocks noChangeArrowheads="1"/>
          </p:cNvSpPr>
          <p:nvPr/>
        </p:nvSpPr>
        <p:spPr bwMode="auto">
          <a:xfrm>
            <a:off x="346075" y="3141663"/>
            <a:ext cx="57912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 typeface="Wingdings" panose="05000000000000000000" pitchFamily="2" charset="2"/>
              <a:buChar char="Ø"/>
            </a:pPr>
            <a:r>
              <a:rPr lang="zh-CN" altLang="en-US" sz="2200">
                <a:latin typeface="微软雅黑" panose="020B0503020204020204" pitchFamily="34" charset="-122"/>
              </a:rPr>
              <a:t>设想近满带中只有一个     态没有电子</a:t>
            </a:r>
          </a:p>
        </p:txBody>
      </p:sp>
      <p:sp>
        <p:nvSpPr>
          <p:cNvPr id="58373" name="矩形 13318"/>
          <p:cNvSpPr>
            <a:spLocks noChangeArrowheads="1"/>
          </p:cNvSpPr>
          <p:nvPr/>
        </p:nvSpPr>
        <p:spPr bwMode="auto">
          <a:xfrm>
            <a:off x="346075" y="3529013"/>
            <a:ext cx="840263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40000"/>
              </a:lnSpc>
              <a:spcBef>
                <a:spcPct val="0"/>
              </a:spcBef>
              <a:buFont typeface="Wingdings" panose="05000000000000000000" pitchFamily="2" charset="2"/>
              <a:buChar char="Ø"/>
            </a:pPr>
            <a:r>
              <a:rPr lang="zh-CN" altLang="en-US" sz="2200">
                <a:latin typeface="微软雅黑" panose="020B0503020204020204" pitchFamily="34" charset="-122"/>
              </a:rPr>
              <a:t>在电场的作用下，近满带产生的电流为近满带中所有电子对电流的贡献，总电流</a:t>
            </a:r>
          </a:p>
        </p:txBody>
      </p:sp>
      <p:graphicFrame>
        <p:nvGraphicFramePr>
          <p:cNvPr id="13323" name="对象 13322"/>
          <p:cNvGraphicFramePr>
            <a:graphicFrameLocks/>
          </p:cNvGraphicFramePr>
          <p:nvPr/>
        </p:nvGraphicFramePr>
        <p:xfrm>
          <a:off x="904875" y="5054600"/>
          <a:ext cx="2892425" cy="542925"/>
        </p:xfrm>
        <a:graphic>
          <a:graphicData uri="http://schemas.openxmlformats.org/presentationml/2006/ole">
            <mc:AlternateContent xmlns:mc="http://schemas.openxmlformats.org/markup-compatibility/2006">
              <mc:Choice xmlns:v="urn:schemas-microsoft-com:vml" Requires="v">
                <p:oleObj spid="_x0000_s58386" r:id="rId3" imgW="1150495" imgH="167663" progId="Equation.3">
                  <p:embed/>
                </p:oleObj>
              </mc:Choice>
              <mc:Fallback>
                <p:oleObj r:id="rId3" imgW="1150495" imgH="167663" progId="Equation.3">
                  <p:embed/>
                  <p:pic>
                    <p:nvPicPr>
                      <p:cNvPr id="0" name="对象 13322"/>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904875" y="5054600"/>
                        <a:ext cx="28924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5" name="矩形 13321"/>
          <p:cNvSpPr>
            <a:spLocks noChangeArrowheads="1"/>
          </p:cNvSpPr>
          <p:nvPr/>
        </p:nvSpPr>
        <p:spPr bwMode="auto">
          <a:xfrm>
            <a:off x="346075" y="4610100"/>
            <a:ext cx="86106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 typeface="Wingdings" panose="05000000000000000000" pitchFamily="2" charset="2"/>
              <a:buChar char="Ø"/>
            </a:pPr>
            <a:r>
              <a:rPr lang="zh-CN" altLang="en-US" sz="2200">
                <a:latin typeface="微软雅黑" panose="020B0503020204020204" pitchFamily="34" charset="-122"/>
              </a:rPr>
              <a:t>如果在空的      中放入一个电子，近满带变为满带，总的电流为零</a:t>
            </a:r>
          </a:p>
        </p:txBody>
      </p:sp>
      <p:sp>
        <p:nvSpPr>
          <p:cNvPr id="13332" name="矩形 13331"/>
          <p:cNvSpPr>
            <a:spLocks noChangeArrowheads="1"/>
          </p:cNvSpPr>
          <p:nvPr/>
        </p:nvSpPr>
        <p:spPr bwMode="auto">
          <a:xfrm>
            <a:off x="346075" y="2565400"/>
            <a:ext cx="3830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400">
                <a:solidFill>
                  <a:srgbClr val="0000CC"/>
                </a:solidFill>
                <a:latin typeface="微软雅黑" panose="020B0503020204020204" pitchFamily="34" charset="-122"/>
              </a:rPr>
              <a:t>空穴</a:t>
            </a:r>
            <a:r>
              <a:rPr lang="zh-CN" altLang="en-US" sz="2400">
                <a:latin typeface="微软雅黑" panose="020B0503020204020204" pitchFamily="34" charset="-122"/>
              </a:rPr>
              <a:t>：</a:t>
            </a:r>
            <a:r>
              <a:rPr lang="en-US" altLang="zh-CN" sz="2400">
                <a:latin typeface="微软雅黑" panose="020B0503020204020204" pitchFamily="34" charset="-122"/>
              </a:rPr>
              <a:t> </a:t>
            </a:r>
            <a:r>
              <a:rPr lang="zh-CN" altLang="en-US" sz="2200">
                <a:latin typeface="微软雅黑" panose="020B0503020204020204" pitchFamily="34" charset="-122"/>
              </a:rPr>
              <a:t>描述近满带的导电性</a:t>
            </a:r>
          </a:p>
        </p:txBody>
      </p:sp>
      <p:graphicFrame>
        <p:nvGraphicFramePr>
          <p:cNvPr id="58377" name="对象 14"/>
          <p:cNvGraphicFramePr>
            <a:graphicFrameLocks noChangeAspect="1"/>
          </p:cNvGraphicFramePr>
          <p:nvPr/>
        </p:nvGraphicFramePr>
        <p:xfrm>
          <a:off x="3635375" y="3141663"/>
          <a:ext cx="254000" cy="342900"/>
        </p:xfrm>
        <a:graphic>
          <a:graphicData uri="http://schemas.openxmlformats.org/presentationml/2006/ole">
            <mc:AlternateContent xmlns:mc="http://schemas.openxmlformats.org/markup-compatibility/2006">
              <mc:Choice xmlns:v="urn:schemas-microsoft-com:vml" Requires="v">
                <p:oleObj spid="_x0000_s58387" name="公式" r:id="rId5" imgW="253890" imgH="342751" progId="Equation.3">
                  <p:embed/>
                </p:oleObj>
              </mc:Choice>
              <mc:Fallback>
                <p:oleObj name="公式" r:id="rId5" imgW="253890" imgH="342751" progId="Equation.3">
                  <p:embed/>
                  <p:pic>
                    <p:nvPicPr>
                      <p:cNvPr id="0" name="对象 14"/>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635375" y="3141663"/>
                        <a:ext cx="25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8" name="对象 1"/>
          <p:cNvGraphicFramePr>
            <a:graphicFrameLocks noChangeAspect="1"/>
          </p:cNvGraphicFramePr>
          <p:nvPr/>
        </p:nvGraphicFramePr>
        <p:xfrm>
          <a:off x="2903538" y="4097338"/>
          <a:ext cx="660400" cy="419100"/>
        </p:xfrm>
        <a:graphic>
          <a:graphicData uri="http://schemas.openxmlformats.org/presentationml/2006/ole">
            <mc:AlternateContent xmlns:mc="http://schemas.openxmlformats.org/markup-compatibility/2006">
              <mc:Choice xmlns:v="urn:schemas-microsoft-com:vml" Requires="v">
                <p:oleObj spid="_x0000_s58388" name="公式" r:id="rId7" imgW="660400" imgH="419100" progId="Equation.3">
                  <p:embed/>
                </p:oleObj>
              </mc:Choice>
              <mc:Fallback>
                <p:oleObj name="公式" r:id="rId7" imgW="660400" imgH="419100" progId="Equation.3">
                  <p:embed/>
                  <p:pic>
                    <p:nvPicPr>
                      <p:cNvPr id="0" name="对象 1"/>
                      <p:cNvPicPr>
                        <a:picLocks noChangeAspect="1"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903538" y="4097338"/>
                        <a:ext cx="660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9" name="对象 16"/>
          <p:cNvGraphicFramePr>
            <a:graphicFrameLocks noChangeAspect="1"/>
          </p:cNvGraphicFramePr>
          <p:nvPr/>
        </p:nvGraphicFramePr>
        <p:xfrm>
          <a:off x="2301875" y="4660900"/>
          <a:ext cx="254000" cy="342900"/>
        </p:xfrm>
        <a:graphic>
          <a:graphicData uri="http://schemas.openxmlformats.org/presentationml/2006/ole">
            <mc:AlternateContent xmlns:mc="http://schemas.openxmlformats.org/markup-compatibility/2006">
              <mc:Choice xmlns:v="urn:schemas-microsoft-com:vml" Requires="v">
                <p:oleObj spid="_x0000_s58389" name="公式" r:id="rId9" imgW="253890" imgH="342751" progId="Equation.3">
                  <p:embed/>
                </p:oleObj>
              </mc:Choice>
              <mc:Fallback>
                <p:oleObj name="公式" r:id="rId9" imgW="253890" imgH="342751" progId="Equation.3">
                  <p:embed/>
                  <p:pic>
                    <p:nvPicPr>
                      <p:cNvPr id="0" name="对象 16"/>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301875" y="4660900"/>
                        <a:ext cx="25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0" name="矩形 17"/>
          <p:cNvSpPr>
            <a:spLocks noChangeAspect="1" noChangeArrowheads="1"/>
          </p:cNvSpPr>
          <p:nvPr/>
        </p:nvSpPr>
        <p:spPr bwMode="auto">
          <a:xfrm>
            <a:off x="228600" y="1503363"/>
            <a:ext cx="8686800" cy="5021262"/>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graphicFrame>
        <p:nvGraphicFramePr>
          <p:cNvPr id="15" name="对象 14"/>
          <p:cNvGraphicFramePr>
            <a:graphicFrameLocks/>
          </p:cNvGraphicFramePr>
          <p:nvPr/>
        </p:nvGraphicFramePr>
        <p:xfrm>
          <a:off x="5480050" y="5065713"/>
          <a:ext cx="1870075" cy="509587"/>
        </p:xfrm>
        <a:graphic>
          <a:graphicData uri="http://schemas.openxmlformats.org/presentationml/2006/ole">
            <mc:AlternateContent xmlns:mc="http://schemas.openxmlformats.org/markup-compatibility/2006">
              <mc:Choice xmlns:v="urn:schemas-microsoft-com:vml" Requires="v">
                <p:oleObj spid="_x0000_s58390" r:id="rId10" imgW="777221" imgH="167663" progId="Equation.3">
                  <p:embed/>
                </p:oleObj>
              </mc:Choice>
              <mc:Fallback>
                <p:oleObj r:id="rId10" imgW="777221" imgH="167663" progId="Equation.3">
                  <p:embed/>
                  <p:pic>
                    <p:nvPicPr>
                      <p:cNvPr id="0" name="对象 14"/>
                      <p:cNvPicPr>
                        <a:picLocks noChangeArrowheads="1"/>
                      </p:cNvPicPr>
                      <p:nvPr/>
                    </p:nvPicPr>
                    <p:blipFill>
                      <a:blip r:embed="rId11">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480050" y="5065713"/>
                        <a:ext cx="18700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2" name="右箭头 1"/>
          <p:cNvSpPr>
            <a:spLocks noChangeArrowheads="1"/>
          </p:cNvSpPr>
          <p:nvPr/>
        </p:nvSpPr>
        <p:spPr bwMode="auto">
          <a:xfrm>
            <a:off x="4381500" y="5132388"/>
            <a:ext cx="487363" cy="377825"/>
          </a:xfrm>
          <a:prstGeom prst="rightArrow">
            <a:avLst>
              <a:gd name="adj1" fmla="val 50000"/>
              <a:gd name="adj2" fmla="val 49877"/>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8383" name="矩形 14352"/>
          <p:cNvSpPr>
            <a:spLocks noChangeArrowheads="1"/>
          </p:cNvSpPr>
          <p:nvPr/>
        </p:nvSpPr>
        <p:spPr bwMode="auto">
          <a:xfrm>
            <a:off x="346075" y="5473700"/>
            <a:ext cx="84963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20000"/>
              </a:lnSpc>
              <a:spcBef>
                <a:spcPct val="0"/>
              </a:spcBef>
              <a:buFont typeface="Wingdings" panose="05000000000000000000" pitchFamily="2" charset="2"/>
              <a:buChar char="Ø"/>
            </a:pPr>
            <a:r>
              <a:rPr lang="zh-CN" altLang="en-US" sz="2200">
                <a:latin typeface="微软雅黑" panose="020B0503020204020204" pitchFamily="34" charset="-122"/>
              </a:rPr>
              <a:t>近满带的总电流相当于一个带正电</a:t>
            </a:r>
            <a:r>
              <a:rPr lang="en-US" altLang="zh-CN" sz="2200">
                <a:latin typeface="微软雅黑" panose="020B0503020204020204" pitchFamily="34" charset="-122"/>
              </a:rPr>
              <a:t>q</a:t>
            </a:r>
            <a:r>
              <a:rPr lang="zh-CN" altLang="en-US" sz="2200">
                <a:latin typeface="微软雅黑" panose="020B0503020204020204" pitchFamily="34" charset="-122"/>
              </a:rPr>
              <a:t>的粒子，以空状态      中电子的速度          所引起的</a:t>
            </a:r>
          </a:p>
        </p:txBody>
      </p:sp>
      <p:graphicFrame>
        <p:nvGraphicFramePr>
          <p:cNvPr id="58384" name="对象 18"/>
          <p:cNvGraphicFramePr>
            <a:graphicFrameLocks noChangeAspect="1"/>
          </p:cNvGraphicFramePr>
          <p:nvPr/>
        </p:nvGraphicFramePr>
        <p:xfrm>
          <a:off x="1776413" y="5889625"/>
          <a:ext cx="635000" cy="419100"/>
        </p:xfrm>
        <a:graphic>
          <a:graphicData uri="http://schemas.openxmlformats.org/presentationml/2006/ole">
            <mc:AlternateContent xmlns:mc="http://schemas.openxmlformats.org/markup-compatibility/2006">
              <mc:Choice xmlns:v="urn:schemas-microsoft-com:vml" Requires="v">
                <p:oleObj spid="_x0000_s58391" name="公式" r:id="rId12" imgW="634725" imgH="418918" progId="Equation.3">
                  <p:embed/>
                </p:oleObj>
              </mc:Choice>
              <mc:Fallback>
                <p:oleObj name="公式" r:id="rId12" imgW="634725" imgH="418918" progId="Equation.3">
                  <p:embed/>
                  <p:pic>
                    <p:nvPicPr>
                      <p:cNvPr id="0" name="对象 18"/>
                      <p:cNvPicPr>
                        <a:picLocks noChangeAspect="1" noChangeArrowheads="1"/>
                      </p:cNvPicPr>
                      <p:nvPr/>
                    </p:nvPicPr>
                    <p:blipFill>
                      <a:blip r:embed="rId13">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776413" y="5889625"/>
                        <a:ext cx="635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85" name="对象 19"/>
          <p:cNvGraphicFramePr>
            <a:graphicFrameLocks noChangeAspect="1"/>
          </p:cNvGraphicFramePr>
          <p:nvPr/>
        </p:nvGraphicFramePr>
        <p:xfrm>
          <a:off x="7524750" y="5514975"/>
          <a:ext cx="254000" cy="342900"/>
        </p:xfrm>
        <a:graphic>
          <a:graphicData uri="http://schemas.openxmlformats.org/presentationml/2006/ole">
            <mc:AlternateContent xmlns:mc="http://schemas.openxmlformats.org/markup-compatibility/2006">
              <mc:Choice xmlns:v="urn:schemas-microsoft-com:vml" Requires="v">
                <p:oleObj spid="_x0000_s58392" name="公式" r:id="rId14" imgW="253890" imgH="342751" progId="Equation.3">
                  <p:embed/>
                </p:oleObj>
              </mc:Choice>
              <mc:Fallback>
                <p:oleObj name="公式" r:id="rId14" imgW="253890" imgH="342751" progId="Equation.3">
                  <p:embed/>
                  <p:pic>
                    <p:nvPicPr>
                      <p:cNvPr id="0" name="对象 19"/>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524750" y="5514975"/>
                        <a:ext cx="25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Effect transition="in" filter="dissolve">
                                      <p:cBhvr>
                                        <p:cTn id="7" dur="500"/>
                                        <p:tgtEl>
                                          <p:spTgt spid="13314">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315"/>
                                        </p:tgtEl>
                                        <p:attrNameLst>
                                          <p:attrName>style.visibility</p:attrName>
                                        </p:attrNameLst>
                                      </p:cBhvr>
                                      <p:to>
                                        <p:strVal val="visible"/>
                                      </p:to>
                                    </p:set>
                                    <p:animEffect transition="in" filter="dissolve">
                                      <p:cBhvr>
                                        <p:cTn id="11" dur="500"/>
                                        <p:tgtEl>
                                          <p:spTgt spid="133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332">
                                            <p:txEl>
                                              <p:pRg st="0" end="0"/>
                                            </p:txEl>
                                          </p:spTgt>
                                        </p:tgtEl>
                                        <p:attrNameLst>
                                          <p:attrName>style.visibility</p:attrName>
                                        </p:attrNameLst>
                                      </p:cBhvr>
                                      <p:to>
                                        <p:strVal val="visible"/>
                                      </p:to>
                                    </p:set>
                                    <p:animEffect transition="in" filter="dissolve">
                                      <p:cBhvr>
                                        <p:cTn id="16" dur="500"/>
                                        <p:tgtEl>
                                          <p:spTgt spid="13332">
                                            <p:txEl>
                                              <p:pRg st="0" end="0"/>
                                            </p:txEl>
                                          </p:spTgt>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3323"/>
                                        </p:tgtEl>
                                        <p:attrNameLst>
                                          <p:attrName>style.visibility</p:attrName>
                                        </p:attrNameLst>
                                      </p:cBhvr>
                                      <p:to>
                                        <p:strVal val="visible"/>
                                      </p:to>
                                    </p:set>
                                    <p:animEffect transition="in" filter="dissolve">
                                      <p:cBhvr>
                                        <p:cTn id="20" dur="500"/>
                                        <p:tgtEl>
                                          <p:spTgt spid="13323"/>
                                        </p:tgtEl>
                                      </p:cBhvr>
                                    </p:animEffect>
                                  </p:childTnLst>
                                </p:cTn>
                              </p:par>
                            </p:childTnLst>
                          </p:cTn>
                        </p:par>
                        <p:par>
                          <p:cTn id="21" fill="hold" nodeType="afterGroup">
                            <p:stCondLst>
                              <p:cond delay="1000"/>
                            </p:stCondLst>
                            <p:childTnLst>
                              <p:par>
                                <p:cTn id="22" presetID="9"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uild="p" advAuto="0"/>
      <p:bldP spid="13315" grpId="0"/>
      <p:bldP spid="1333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3236913" y="4811713"/>
            <a:ext cx="5678487" cy="817562"/>
          </a:xfrm>
          <a:prstGeom prst="rect">
            <a:avLst/>
          </a:prstGeom>
          <a:solidFill>
            <a:schemeClr val="accent5">
              <a:lumMod val="90000"/>
            </a:schemeClr>
          </a:solidFill>
          <a:ln w="19050" cap="flat" cmpd="sng" algn="ctr">
            <a:noFill/>
            <a:prstDash val="solid"/>
            <a:round/>
            <a:headEnd type="none" w="med" len="med"/>
            <a:tailEnd type="triangle" w="med" len="med"/>
          </a:ln>
          <a:effectLst/>
          <a:extLst/>
        </p:spPr>
        <p:txBody>
          <a:bodyPr wrap="none" anchor="ctr"/>
          <a:lstStyle/>
          <a:p>
            <a:pPr algn="ctr" eaLnBrk="1" hangingPunct="1">
              <a:defRPr/>
            </a:pPr>
            <a:endParaRPr lang="zh-CN" altLang="en-US" sz="2000"/>
          </a:p>
        </p:txBody>
      </p:sp>
      <p:sp>
        <p:nvSpPr>
          <p:cNvPr id="4" name="矩形 3">
            <a:extLst>
              <a:ext uri="{FF2B5EF4-FFF2-40B4-BE49-F238E27FC236}">
                <a16:creationId xmlns:a16="http://schemas.microsoft.com/office/drawing/2014/main" id="{AD730ABB-54E9-446D-9D31-EC08E3DE3A04}"/>
              </a:ext>
            </a:extLst>
          </p:cNvPr>
          <p:cNvSpPr/>
          <p:nvPr/>
        </p:nvSpPr>
        <p:spPr bwMode="auto">
          <a:xfrm>
            <a:off x="228600" y="2446338"/>
            <a:ext cx="8686800" cy="1431925"/>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sz="2000"/>
          </a:p>
        </p:txBody>
      </p:sp>
      <p:graphicFrame>
        <p:nvGraphicFramePr>
          <p:cNvPr id="14349" name="对象 14348"/>
          <p:cNvGraphicFramePr>
            <a:graphicFrameLocks/>
          </p:cNvGraphicFramePr>
          <p:nvPr/>
        </p:nvGraphicFramePr>
        <p:xfrm>
          <a:off x="4710113" y="1516063"/>
          <a:ext cx="2387600" cy="904875"/>
        </p:xfrm>
        <a:graphic>
          <a:graphicData uri="http://schemas.openxmlformats.org/presentationml/2006/ole">
            <mc:AlternateContent xmlns:mc="http://schemas.openxmlformats.org/markup-compatibility/2006">
              <mc:Choice xmlns:v="urn:schemas-microsoft-com:vml" Requires="v">
                <p:oleObj spid="_x0000_s59411" r:id="rId3" imgW="1044065" imgH="350372" progId="Equation.3">
                  <p:embed/>
                </p:oleObj>
              </mc:Choice>
              <mc:Fallback>
                <p:oleObj r:id="rId3" imgW="1044065" imgH="350372" progId="Equation.3">
                  <p:embed/>
                  <p:pic>
                    <p:nvPicPr>
                      <p:cNvPr id="0" name="对象 14348"/>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710113" y="1516063"/>
                        <a:ext cx="23876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7" name="对象 14346"/>
          <p:cNvGraphicFramePr>
            <a:graphicFrameLocks/>
          </p:cNvGraphicFramePr>
          <p:nvPr/>
        </p:nvGraphicFramePr>
        <p:xfrm>
          <a:off x="4129088" y="2552700"/>
          <a:ext cx="2530475" cy="481013"/>
        </p:xfrm>
        <a:graphic>
          <a:graphicData uri="http://schemas.openxmlformats.org/presentationml/2006/ole">
            <mc:AlternateContent xmlns:mc="http://schemas.openxmlformats.org/markup-compatibility/2006">
              <mc:Choice xmlns:v="urn:schemas-microsoft-com:vml" Requires="v">
                <p:oleObj spid="_x0000_s59412" r:id="rId5" imgW="1143134" imgH="167663" progId="Equation.3">
                  <p:embed/>
                </p:oleObj>
              </mc:Choice>
              <mc:Fallback>
                <p:oleObj r:id="rId5" imgW="1143134" imgH="167663" progId="Equation.3">
                  <p:embed/>
                  <p:pic>
                    <p:nvPicPr>
                      <p:cNvPr id="0" name="对象 14346"/>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129088" y="2552700"/>
                        <a:ext cx="25304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6" name="对象 14345"/>
          <p:cNvGraphicFramePr>
            <a:graphicFrameLocks/>
          </p:cNvGraphicFramePr>
          <p:nvPr/>
        </p:nvGraphicFramePr>
        <p:xfrm>
          <a:off x="2640013" y="2974975"/>
          <a:ext cx="4208462" cy="833438"/>
        </p:xfrm>
        <a:graphic>
          <a:graphicData uri="http://schemas.openxmlformats.org/presentationml/2006/ole">
            <mc:AlternateContent xmlns:mc="http://schemas.openxmlformats.org/markup-compatibility/2006">
              <mc:Choice xmlns:v="urn:schemas-microsoft-com:vml" Requires="v">
                <p:oleObj spid="_x0000_s59413" r:id="rId7" imgW="1935384" imgH="327649" progId="Equation.3">
                  <p:embed/>
                </p:oleObj>
              </mc:Choice>
              <mc:Fallback>
                <p:oleObj r:id="rId7" imgW="1935384" imgH="327649" progId="Equation.3">
                  <p:embed/>
                  <p:pic>
                    <p:nvPicPr>
                      <p:cNvPr id="0" name="对象 14345"/>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640013" y="2974975"/>
                        <a:ext cx="4208462"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5" name="对象 14344"/>
          <p:cNvGraphicFramePr>
            <a:graphicFrameLocks/>
          </p:cNvGraphicFramePr>
          <p:nvPr/>
        </p:nvGraphicFramePr>
        <p:xfrm>
          <a:off x="7153275" y="3201988"/>
          <a:ext cx="958850" cy="379412"/>
        </p:xfrm>
        <a:graphic>
          <a:graphicData uri="http://schemas.openxmlformats.org/presentationml/2006/ole">
            <mc:AlternateContent xmlns:mc="http://schemas.openxmlformats.org/markup-compatibility/2006">
              <mc:Choice xmlns:v="urn:schemas-microsoft-com:vml" Requires="v">
                <p:oleObj spid="_x0000_s59414" r:id="rId9" imgW="444114" imgH="177646" progId="Equation.3">
                  <p:embed/>
                </p:oleObj>
              </mc:Choice>
              <mc:Fallback>
                <p:oleObj r:id="rId9" imgW="444114" imgH="177646" progId="Equation.3">
                  <p:embed/>
                  <p:pic>
                    <p:nvPicPr>
                      <p:cNvPr id="0" name="对象 14344"/>
                      <p:cNvPicPr>
                        <a:picLocks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153275" y="3201988"/>
                        <a:ext cx="95885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7" name="矩形 14356"/>
          <p:cNvSpPr>
            <a:spLocks noChangeArrowheads="1"/>
          </p:cNvSpPr>
          <p:nvPr/>
        </p:nvSpPr>
        <p:spPr bwMode="auto">
          <a:xfrm>
            <a:off x="352425" y="2638425"/>
            <a:ext cx="502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000">
                <a:latin typeface="微软雅黑" panose="020B0503020204020204" pitchFamily="34" charset="-122"/>
              </a:rPr>
              <a:t>作用于空状态中电子的洛伦兹力</a:t>
            </a:r>
          </a:p>
        </p:txBody>
      </p:sp>
      <p:sp>
        <p:nvSpPr>
          <p:cNvPr id="14358" name="矩形 14357"/>
          <p:cNvSpPr>
            <a:spLocks noChangeArrowheads="1"/>
          </p:cNvSpPr>
          <p:nvPr/>
        </p:nvSpPr>
        <p:spPr bwMode="auto">
          <a:xfrm>
            <a:off x="352425" y="3219450"/>
            <a:ext cx="1981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000">
                <a:latin typeface="微软雅黑" panose="020B0503020204020204" pitchFamily="34" charset="-122"/>
              </a:rPr>
              <a:t>电子加速度</a:t>
            </a:r>
          </a:p>
        </p:txBody>
      </p:sp>
      <p:graphicFrame>
        <p:nvGraphicFramePr>
          <p:cNvPr id="19" name="对象 18"/>
          <p:cNvGraphicFramePr>
            <a:graphicFrameLocks/>
          </p:cNvGraphicFramePr>
          <p:nvPr/>
        </p:nvGraphicFramePr>
        <p:xfrm>
          <a:off x="971550" y="1709738"/>
          <a:ext cx="1814513" cy="495300"/>
        </p:xfrm>
        <a:graphic>
          <a:graphicData uri="http://schemas.openxmlformats.org/presentationml/2006/ole">
            <mc:AlternateContent xmlns:mc="http://schemas.openxmlformats.org/markup-compatibility/2006">
              <mc:Choice xmlns:v="urn:schemas-microsoft-com:vml" Requires="v">
                <p:oleObj spid="_x0000_s59415" r:id="rId11" imgW="777221" imgH="167663" progId="Equation.3">
                  <p:embed/>
                </p:oleObj>
              </mc:Choice>
              <mc:Fallback>
                <p:oleObj r:id="rId11" imgW="777221" imgH="167663" progId="Equation.3">
                  <p:embed/>
                  <p:pic>
                    <p:nvPicPr>
                      <p:cNvPr id="0" name="对象 18"/>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971550" y="1709738"/>
                        <a:ext cx="18145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3" name="右箭头 19"/>
          <p:cNvSpPr>
            <a:spLocks noChangeArrowheads="1"/>
          </p:cNvSpPr>
          <p:nvPr/>
        </p:nvSpPr>
        <p:spPr bwMode="auto">
          <a:xfrm>
            <a:off x="3729038" y="1789113"/>
            <a:ext cx="487362" cy="377825"/>
          </a:xfrm>
          <a:prstGeom prst="rightArrow">
            <a:avLst>
              <a:gd name="adj1" fmla="val 50000"/>
              <a:gd name="adj2" fmla="val 49877"/>
            </a:avLst>
          </a:prstGeom>
          <a:solidFill>
            <a:srgbClr val="0000CC"/>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9404" name="矩形 17"/>
          <p:cNvSpPr>
            <a:spLocks noChangeAspect="1" noChangeArrowheads="1"/>
          </p:cNvSpPr>
          <p:nvPr/>
        </p:nvSpPr>
        <p:spPr bwMode="auto">
          <a:xfrm>
            <a:off x="228600" y="1503363"/>
            <a:ext cx="8686800" cy="5021262"/>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graphicFrame>
        <p:nvGraphicFramePr>
          <p:cNvPr id="22" name="对象 21"/>
          <p:cNvGraphicFramePr>
            <a:graphicFrameLocks noChangeAspect="1"/>
          </p:cNvGraphicFramePr>
          <p:nvPr/>
        </p:nvGraphicFramePr>
        <p:xfrm>
          <a:off x="1701800" y="3933825"/>
          <a:ext cx="4394200" cy="790575"/>
        </p:xfrm>
        <a:graphic>
          <a:graphicData uri="http://schemas.openxmlformats.org/presentationml/2006/ole">
            <mc:AlternateContent xmlns:mc="http://schemas.openxmlformats.org/markup-compatibility/2006">
              <mc:Choice xmlns:v="urn:schemas-microsoft-com:vml" Requires="v">
                <p:oleObj spid="_x0000_s59416" r:id="rId13" imgW="2032000" imgH="419100" progId="Equation.3">
                  <p:embed/>
                </p:oleObj>
              </mc:Choice>
              <mc:Fallback>
                <p:oleObj r:id="rId13" imgW="2032000" imgH="419100" progId="Equation.3">
                  <p:embed/>
                  <p:pic>
                    <p:nvPicPr>
                      <p:cNvPr id="0" name="对象 21"/>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701800" y="3933825"/>
                        <a:ext cx="43942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p:cNvGraphicFramePr>
          <p:nvPr/>
        </p:nvGraphicFramePr>
        <p:xfrm>
          <a:off x="7153275" y="4191000"/>
          <a:ext cx="1076325" cy="344488"/>
        </p:xfrm>
        <a:graphic>
          <a:graphicData uri="http://schemas.openxmlformats.org/presentationml/2006/ole">
            <mc:AlternateContent xmlns:mc="http://schemas.openxmlformats.org/markup-compatibility/2006">
              <mc:Choice xmlns:v="urn:schemas-microsoft-com:vml" Requires="v">
                <p:oleObj spid="_x0000_s59417" r:id="rId15" imgW="444114" imgH="177646" progId="Equation.3">
                  <p:embed/>
                </p:oleObj>
              </mc:Choice>
              <mc:Fallback>
                <p:oleObj r:id="rId15" imgW="444114" imgH="177646" progId="Equation.3">
                  <p:embed/>
                  <p:pic>
                    <p:nvPicPr>
                      <p:cNvPr id="0" name="对象 22"/>
                      <p:cNvPicPr>
                        <a:picLocks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153275" y="4191000"/>
                        <a:ext cx="107632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23"/>
          <p:cNvGraphicFramePr>
            <a:graphicFrameLocks/>
          </p:cNvGraphicFramePr>
          <p:nvPr/>
        </p:nvGraphicFramePr>
        <p:xfrm>
          <a:off x="1701800" y="4832350"/>
          <a:ext cx="3679825" cy="790575"/>
        </p:xfrm>
        <a:graphic>
          <a:graphicData uri="http://schemas.openxmlformats.org/presentationml/2006/ole">
            <mc:AlternateContent xmlns:mc="http://schemas.openxmlformats.org/markup-compatibility/2006">
              <mc:Choice xmlns:v="urn:schemas-microsoft-com:vml" Requires="v">
                <p:oleObj spid="_x0000_s59418" r:id="rId16" imgW="1897351" imgH="403803" progId="Equation.3">
                  <p:embed/>
                </p:oleObj>
              </mc:Choice>
              <mc:Fallback>
                <p:oleObj r:id="rId16" imgW="1897351" imgH="403803" progId="Equation.3">
                  <p:embed/>
                  <p:pic>
                    <p:nvPicPr>
                      <p:cNvPr id="0" name="对象 23"/>
                      <p:cNvPicPr>
                        <a:picLocks noChangeArrowheads="1"/>
                      </p:cNvPicPr>
                      <p:nvPr/>
                    </p:nvPicPr>
                    <p:blipFill>
                      <a:blip r:embed="rId17">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701800" y="4832350"/>
                        <a:ext cx="36798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矩形 24"/>
          <p:cNvSpPr>
            <a:spLocks noChangeArrowheads="1"/>
          </p:cNvSpPr>
          <p:nvPr/>
        </p:nvSpPr>
        <p:spPr bwMode="auto">
          <a:xfrm>
            <a:off x="5437188" y="5010150"/>
            <a:ext cx="3422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000">
                <a:latin typeface="微软雅黑" panose="020B0503020204020204" pitchFamily="34" charset="-122"/>
              </a:rPr>
              <a:t>正电荷</a:t>
            </a:r>
            <a:r>
              <a:rPr lang="en-US" altLang="zh-CN" sz="2000">
                <a:latin typeface="微软雅黑" panose="020B0503020204020204" pitchFamily="34" charset="-122"/>
              </a:rPr>
              <a:t>q</a:t>
            </a:r>
            <a:r>
              <a:rPr lang="zh-CN" altLang="en-US" sz="2000">
                <a:latin typeface="微软雅黑" panose="020B0503020204020204" pitchFamily="34" charset="-122"/>
              </a:rPr>
              <a:t>在电磁场中受到的力</a:t>
            </a:r>
          </a:p>
        </p:txBody>
      </p:sp>
      <p:sp>
        <p:nvSpPr>
          <p:cNvPr id="27" name="矩形 26"/>
          <p:cNvSpPr>
            <a:spLocks noChangeArrowheads="1"/>
          </p:cNvSpPr>
          <p:nvPr/>
        </p:nvSpPr>
        <p:spPr bwMode="auto">
          <a:xfrm>
            <a:off x="314325" y="5745163"/>
            <a:ext cx="82899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 typeface="Wingdings" panose="05000000000000000000" pitchFamily="2" charset="2"/>
              <a:buChar char="Ø"/>
            </a:pPr>
            <a:r>
              <a:rPr lang="zh-CN" altLang="en-US" sz="2000">
                <a:latin typeface="微软雅黑" panose="020B0503020204020204" pitchFamily="34" charset="-122"/>
              </a:rPr>
              <a:t>外电磁场中，近满带电流的变化等同于一个带正电</a:t>
            </a:r>
            <a:r>
              <a:rPr lang="en-US" altLang="zh-CN" sz="2000">
                <a:latin typeface="微软雅黑" panose="020B0503020204020204" pitchFamily="34" charset="-122"/>
              </a:rPr>
              <a:t>q</a:t>
            </a:r>
            <a:r>
              <a:rPr lang="zh-CN" altLang="en-US" sz="2000">
                <a:latin typeface="微软雅黑" panose="020B0503020204020204" pitchFamily="34" charset="-122"/>
              </a:rPr>
              <a:t>，具有正质量</a:t>
            </a:r>
            <a:r>
              <a:rPr lang="en-US" altLang="zh-CN" sz="2000">
                <a:latin typeface="微软雅黑" panose="020B0503020204020204" pitchFamily="34" charset="-122"/>
                <a:sym typeface="Symbol" panose="05050102010706020507" pitchFamily="18" charset="2"/>
              </a:rPr>
              <a:t></a:t>
            </a:r>
            <a:r>
              <a:rPr lang="en-US" altLang="zh-CN" sz="2000">
                <a:latin typeface="微软雅黑" panose="020B0503020204020204" pitchFamily="34" charset="-122"/>
              </a:rPr>
              <a:t>m*</a:t>
            </a:r>
            <a:r>
              <a:rPr lang="en-US" altLang="zh-CN" sz="2000">
                <a:latin typeface="微软雅黑" panose="020B0503020204020204" pitchFamily="34" charset="-122"/>
                <a:sym typeface="Symbol" panose="05050102010706020507" pitchFamily="18" charset="2"/>
              </a:rPr>
              <a:t></a:t>
            </a:r>
            <a:r>
              <a:rPr lang="zh-CN" altLang="en-US" sz="2000">
                <a:latin typeface="微软雅黑" panose="020B0503020204020204" pitchFamily="34" charset="-122"/>
              </a:rPr>
              <a:t>的粒子</a:t>
            </a:r>
            <a:endParaRPr lang="zh-CN" altLang="en-US" sz="2000">
              <a:latin typeface="微软雅黑" panose="020B0503020204020204" pitchFamily="34" charset="-122"/>
              <a:sym typeface="Symbol" panose="05050102010706020507" pitchFamily="18" charset="2"/>
            </a:endParaRPr>
          </a:p>
        </p:txBody>
      </p:sp>
      <p:sp>
        <p:nvSpPr>
          <p:cNvPr id="28" name="矩形 27"/>
          <p:cNvSpPr>
            <a:spLocks noChangeArrowheads="1"/>
          </p:cNvSpPr>
          <p:nvPr/>
        </p:nvSpPr>
        <p:spPr bwMode="auto">
          <a:xfrm>
            <a:off x="228600" y="889000"/>
            <a:ext cx="3124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2800">
                <a:solidFill>
                  <a:srgbClr val="800000"/>
                </a:solidFill>
                <a:latin typeface="微软雅黑" panose="020B0503020204020204" pitchFamily="34" charset="-122"/>
              </a:rPr>
              <a:t>3. </a:t>
            </a:r>
            <a:r>
              <a:rPr lang="zh-CN" altLang="en-US" sz="2800">
                <a:solidFill>
                  <a:srgbClr val="800000"/>
                </a:solidFill>
                <a:latin typeface="微软雅黑" panose="020B0503020204020204" pitchFamily="34" charset="-122"/>
              </a:rPr>
              <a:t>近满带和空穴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4349"/>
                                        </p:tgtEl>
                                        <p:attrNameLst>
                                          <p:attrName>style.visibility</p:attrName>
                                        </p:attrNameLst>
                                      </p:cBhvr>
                                      <p:to>
                                        <p:strVal val="visible"/>
                                      </p:to>
                                    </p:set>
                                    <p:animEffect transition="in" filter="dissolve">
                                      <p:cBhvr>
                                        <p:cTn id="7" dur="500"/>
                                        <p:tgtEl>
                                          <p:spTgt spid="143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357">
                                            <p:txEl>
                                              <p:pRg st="0" end="0"/>
                                            </p:txEl>
                                          </p:spTgt>
                                        </p:tgtEl>
                                        <p:attrNameLst>
                                          <p:attrName>style.visibility</p:attrName>
                                        </p:attrNameLst>
                                      </p:cBhvr>
                                      <p:to>
                                        <p:strVal val="visible"/>
                                      </p:to>
                                    </p:set>
                                    <p:animEffect transition="in" filter="dissolve">
                                      <p:cBhvr>
                                        <p:cTn id="12" dur="500"/>
                                        <p:tgtEl>
                                          <p:spTgt spid="14357">
                                            <p:txEl>
                                              <p:pRg st="0" end="0"/>
                                            </p:txEl>
                                          </p:spTgt>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4347"/>
                                        </p:tgtEl>
                                        <p:attrNameLst>
                                          <p:attrName>style.visibility</p:attrName>
                                        </p:attrNameLst>
                                      </p:cBhvr>
                                      <p:to>
                                        <p:strVal val="visible"/>
                                      </p:to>
                                    </p:set>
                                    <p:animEffect transition="in" filter="dissolve">
                                      <p:cBhvr>
                                        <p:cTn id="16" dur="500"/>
                                        <p:tgtEl>
                                          <p:spTgt spid="1434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358">
                                            <p:txEl>
                                              <p:pRg st="0" end="0"/>
                                            </p:txEl>
                                          </p:spTgt>
                                        </p:tgtEl>
                                        <p:attrNameLst>
                                          <p:attrName>style.visibility</p:attrName>
                                        </p:attrNameLst>
                                      </p:cBhvr>
                                      <p:to>
                                        <p:strVal val="visible"/>
                                      </p:to>
                                    </p:set>
                                    <p:animEffect transition="in" filter="dissolve">
                                      <p:cBhvr>
                                        <p:cTn id="21" dur="500"/>
                                        <p:tgtEl>
                                          <p:spTgt spid="14358">
                                            <p:txEl>
                                              <p:pRg st="0" end="0"/>
                                            </p:txEl>
                                          </p:spTgt>
                                        </p:tgtEl>
                                      </p:cBhvr>
                                    </p:animEffect>
                                  </p:childTnLst>
                                </p:cTn>
                              </p:par>
                            </p:childTnLst>
                          </p:cTn>
                        </p:par>
                        <p:par>
                          <p:cTn id="22" fill="hold" nodeType="after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14346"/>
                                        </p:tgtEl>
                                        <p:attrNameLst>
                                          <p:attrName>style.visibility</p:attrName>
                                        </p:attrNameLst>
                                      </p:cBhvr>
                                      <p:to>
                                        <p:strVal val="visible"/>
                                      </p:to>
                                    </p:set>
                                    <p:animEffect transition="in" filter="dissolve">
                                      <p:cBhvr>
                                        <p:cTn id="25" dur="500"/>
                                        <p:tgtEl>
                                          <p:spTgt spid="14346"/>
                                        </p:tgtEl>
                                      </p:cBhvr>
                                    </p:animEffect>
                                  </p:childTnLst>
                                </p:cTn>
                              </p:par>
                            </p:childTnLst>
                          </p:cTn>
                        </p:par>
                        <p:par>
                          <p:cTn id="26" fill="hold" nodeType="afterGroup">
                            <p:stCondLst>
                              <p:cond delay="1000"/>
                            </p:stCondLst>
                            <p:childTnLst>
                              <p:par>
                                <p:cTn id="27" presetID="9" presetClass="entr" presetSubtype="0" fill="hold" nodeType="afterEffect">
                                  <p:stCondLst>
                                    <p:cond delay="0"/>
                                  </p:stCondLst>
                                  <p:childTnLst>
                                    <p:set>
                                      <p:cBhvr>
                                        <p:cTn id="28" dur="1" fill="hold">
                                          <p:stCondLst>
                                            <p:cond delay="0"/>
                                          </p:stCondLst>
                                        </p:cTn>
                                        <p:tgtEl>
                                          <p:spTgt spid="14345"/>
                                        </p:tgtEl>
                                        <p:attrNameLst>
                                          <p:attrName>style.visibility</p:attrName>
                                        </p:attrNameLst>
                                      </p:cBhvr>
                                      <p:to>
                                        <p:strVal val="visible"/>
                                      </p:to>
                                    </p:set>
                                    <p:animEffect transition="in" filter="dissolve">
                                      <p:cBhvr>
                                        <p:cTn id="29" dur="500"/>
                                        <p:tgtEl>
                                          <p:spTgt spid="14345"/>
                                        </p:tgtEl>
                                      </p:cBhvr>
                                    </p:animEffect>
                                  </p:childTnLst>
                                </p:cTn>
                              </p:par>
                            </p:childTnLst>
                          </p:cTn>
                        </p:par>
                        <p:par>
                          <p:cTn id="30" fill="hold" nodeType="afterGroup">
                            <p:stCondLst>
                              <p:cond delay="1500"/>
                            </p:stCondLst>
                            <p:childTnLst>
                              <p:par>
                                <p:cTn id="31" presetID="9" presetClass="entr" presetSubtype="0"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childTnLst>
                          </p:cTn>
                        </p:par>
                        <p:par>
                          <p:cTn id="39" fill="hold" nodeType="afterGroup">
                            <p:stCondLst>
                              <p:cond delay="500"/>
                            </p:stCondLst>
                            <p:childTnLst>
                              <p:par>
                                <p:cTn id="40" presetID="9" presetClass="entr" presetSubtype="0"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childTnLst>
                          </p:cTn>
                        </p:par>
                        <p:par>
                          <p:cTn id="48" fill="hold" nodeType="afterGroup">
                            <p:stCondLst>
                              <p:cond delay="500"/>
                            </p:stCondLst>
                            <p:childTnLst>
                              <p:par>
                                <p:cTn id="49" presetID="9" presetClass="entr" presetSubtype="0"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dissolve">
                                      <p:cBhvr>
                                        <p:cTn id="51" dur="500"/>
                                        <p:tgtEl>
                                          <p:spTgt spid="25">
                                            <p:txEl>
                                              <p:pRg st="0" end="0"/>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dissolve">
                                      <p:cBhvr>
                                        <p:cTn id="56" dur="500"/>
                                        <p:tgtEl>
                                          <p:spTgt spid="27"/>
                                        </p:tgtEl>
                                      </p:cBhvr>
                                    </p:animEffect>
                                  </p:childTnLst>
                                </p:cTn>
                              </p:par>
                            </p:childTnLst>
                          </p:cTn>
                        </p:par>
                        <p:par>
                          <p:cTn id="57" fill="hold" nodeType="afterGroup">
                            <p:stCondLst>
                              <p:cond delay="500"/>
                            </p:stCondLst>
                            <p:childTnLst>
                              <p:par>
                                <p:cTn id="58" presetID="9" presetClass="entr" presetSubtype="0" fill="hold" grpId="0" nodeType="afterEffect">
                                  <p:stCondLst>
                                    <p:cond delay="0"/>
                                  </p:stCondLst>
                                  <p:childTnLst>
                                    <p:set>
                                      <p:cBhvr>
                                        <p:cTn id="59" dur="1" fill="hold">
                                          <p:stCondLst>
                                            <p:cond delay="0"/>
                                          </p:stCondLst>
                                        </p:cTn>
                                        <p:tgtEl>
                                          <p:spTgt spid="28">
                                            <p:txEl>
                                              <p:pRg st="0" end="0"/>
                                            </p:txEl>
                                          </p:spTgt>
                                        </p:tgtEl>
                                        <p:attrNameLst>
                                          <p:attrName>style.visibility</p:attrName>
                                        </p:attrNameLst>
                                      </p:cBhvr>
                                      <p:to>
                                        <p:strVal val="visible"/>
                                      </p:to>
                                    </p:set>
                                    <p:animEffect transition="in" filter="dissolve">
                                      <p:cBhvr>
                                        <p:cTn id="60"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7" grpId="0" build="p"/>
      <p:bldP spid="14358" grpId="0" build="p"/>
      <p:bldP spid="25" grpId="0" build="p" advAuto="0"/>
      <p:bldP spid="27" grpId="0"/>
      <p:bldP spid="28" grpId="0" build="p"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16388"/>
          <p:cNvSpPr>
            <a:spLocks noChangeArrowheads="1"/>
          </p:cNvSpPr>
          <p:nvPr/>
        </p:nvSpPr>
        <p:spPr bwMode="auto">
          <a:xfrm>
            <a:off x="250825" y="1628775"/>
            <a:ext cx="84645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50000"/>
              </a:lnSpc>
              <a:spcBef>
                <a:spcPct val="0"/>
              </a:spcBef>
              <a:buFontTx/>
              <a:buNone/>
            </a:pPr>
            <a:r>
              <a:rPr lang="zh-CN" altLang="en-US" sz="2200">
                <a:latin typeface="微软雅黑" panose="020B0503020204020204" pitchFamily="34" charset="-122"/>
              </a:rPr>
              <a:t>当满带顶附近有空状态   时，整个能带中的电流以及电流在外电磁场中的变化相当于一个带正电</a:t>
            </a:r>
            <a:r>
              <a:rPr lang="en-US" altLang="zh-CN" sz="2200">
                <a:latin typeface="微软雅黑" panose="020B0503020204020204" pitchFamily="34" charset="-122"/>
              </a:rPr>
              <a:t>q</a:t>
            </a:r>
            <a:r>
              <a:rPr lang="zh-CN" altLang="en-US" sz="2200">
                <a:latin typeface="微软雅黑" panose="020B0503020204020204" pitchFamily="34" charset="-122"/>
              </a:rPr>
              <a:t>，具有正质量</a:t>
            </a:r>
            <a:r>
              <a:rPr lang="en-US" altLang="zh-CN" sz="2200">
                <a:latin typeface="微软雅黑" panose="020B0503020204020204" pitchFamily="34" charset="-122"/>
                <a:sym typeface="Symbol" panose="05050102010706020507" pitchFamily="18" charset="2"/>
              </a:rPr>
              <a:t></a:t>
            </a:r>
            <a:r>
              <a:rPr lang="en-US" altLang="zh-CN" sz="2200">
                <a:latin typeface="微软雅黑" panose="020B0503020204020204" pitchFamily="34" charset="-122"/>
              </a:rPr>
              <a:t>m*</a:t>
            </a:r>
            <a:r>
              <a:rPr lang="en-US" altLang="zh-CN" sz="2200">
                <a:latin typeface="微软雅黑" panose="020B0503020204020204" pitchFamily="34" charset="-122"/>
                <a:sym typeface="Symbol" panose="05050102010706020507" pitchFamily="18" charset="2"/>
              </a:rPr>
              <a:t></a:t>
            </a:r>
            <a:r>
              <a:rPr lang="zh-CN" altLang="en-US" sz="2200">
                <a:latin typeface="微软雅黑" panose="020B0503020204020204" pitchFamily="34" charset="-122"/>
              </a:rPr>
              <a:t>、速度         </a:t>
            </a:r>
            <a:r>
              <a:rPr lang="zh-CN" altLang="en-US" sz="2200">
                <a:latin typeface="微软雅黑" panose="020B0503020204020204" pitchFamily="34" charset="-122"/>
                <a:sym typeface="Symbol" panose="05050102010706020507" pitchFamily="18" charset="2"/>
              </a:rPr>
              <a:t>的粒子，这样一个假想的粒子 </a:t>
            </a:r>
            <a:r>
              <a:rPr lang="en-US" altLang="zh-CN" sz="2200">
                <a:latin typeface="微软雅黑" panose="020B0503020204020204" pitchFamily="34" charset="-122"/>
                <a:sym typeface="Symbol" panose="05050102010706020507" pitchFamily="18" charset="2"/>
              </a:rPr>
              <a:t>—— </a:t>
            </a:r>
            <a:r>
              <a:rPr lang="zh-CN" altLang="en-US" sz="2200">
                <a:solidFill>
                  <a:srgbClr val="800000"/>
                </a:solidFill>
                <a:latin typeface="微软雅黑" panose="020B0503020204020204" pitchFamily="34" charset="-122"/>
                <a:sym typeface="Symbol" panose="05050102010706020507" pitchFamily="18" charset="2"/>
              </a:rPr>
              <a:t>空穴</a:t>
            </a:r>
          </a:p>
        </p:txBody>
      </p:sp>
      <p:sp>
        <p:nvSpPr>
          <p:cNvPr id="16391" name="矩形 16390"/>
          <p:cNvSpPr>
            <a:spLocks noChangeArrowheads="1"/>
          </p:cNvSpPr>
          <p:nvPr/>
        </p:nvSpPr>
        <p:spPr bwMode="auto">
          <a:xfrm>
            <a:off x="250825" y="3492500"/>
            <a:ext cx="86169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50000"/>
              </a:lnSpc>
              <a:spcBef>
                <a:spcPct val="0"/>
              </a:spcBef>
              <a:buFontTx/>
              <a:buNone/>
            </a:pPr>
            <a:r>
              <a:rPr lang="zh-CN" altLang="en-US" sz="2200">
                <a:latin typeface="微软雅黑" panose="020B0503020204020204" pitchFamily="34" charset="-122"/>
                <a:sym typeface="Symbol" panose="05050102010706020507" pitchFamily="18" charset="2"/>
              </a:rPr>
              <a:t>固体中导带底部少量电子引起的导电 </a:t>
            </a:r>
            <a:r>
              <a:rPr lang="en-US" altLang="zh-CN" sz="2200">
                <a:latin typeface="微软雅黑" panose="020B0503020204020204" pitchFamily="34" charset="-122"/>
                <a:sym typeface="Symbol" panose="05050102010706020507" pitchFamily="18" charset="2"/>
              </a:rPr>
              <a:t>—— </a:t>
            </a:r>
            <a:r>
              <a:rPr lang="zh-CN" altLang="en-US" sz="2200">
                <a:solidFill>
                  <a:srgbClr val="800000"/>
                </a:solidFill>
                <a:latin typeface="微软雅黑" panose="020B0503020204020204" pitchFamily="34" charset="-122"/>
                <a:sym typeface="Symbol" panose="05050102010706020507" pitchFamily="18" charset="2"/>
              </a:rPr>
              <a:t>电子导电性</a:t>
            </a:r>
          </a:p>
        </p:txBody>
      </p:sp>
      <p:sp>
        <p:nvSpPr>
          <p:cNvPr id="16392" name="矩形 16391"/>
          <p:cNvSpPr>
            <a:spLocks noChangeArrowheads="1"/>
          </p:cNvSpPr>
          <p:nvPr/>
        </p:nvSpPr>
        <p:spPr bwMode="auto">
          <a:xfrm>
            <a:off x="250825" y="4268788"/>
            <a:ext cx="84645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50000"/>
              </a:lnSpc>
              <a:spcBef>
                <a:spcPct val="0"/>
              </a:spcBef>
              <a:buFontTx/>
              <a:buNone/>
            </a:pPr>
            <a:r>
              <a:rPr lang="zh-CN" altLang="en-US" sz="2200">
                <a:latin typeface="微软雅黑" panose="020B0503020204020204" pitchFamily="34" charset="-122"/>
                <a:sym typeface="Symbol" panose="05050102010706020507" pitchFamily="18" charset="2"/>
              </a:rPr>
              <a:t>固体中满带顶部缺少一些电子引起的导电 </a:t>
            </a:r>
            <a:r>
              <a:rPr lang="en-US" altLang="zh-CN" sz="2200">
                <a:latin typeface="微软雅黑" panose="020B0503020204020204" pitchFamily="34" charset="-122"/>
                <a:sym typeface="Symbol" panose="05050102010706020507" pitchFamily="18" charset="2"/>
              </a:rPr>
              <a:t>—— </a:t>
            </a:r>
            <a:r>
              <a:rPr lang="zh-CN" altLang="en-US" sz="2200">
                <a:solidFill>
                  <a:srgbClr val="800000"/>
                </a:solidFill>
                <a:latin typeface="微软雅黑" panose="020B0503020204020204" pitchFamily="34" charset="-122"/>
                <a:sym typeface="Symbol" panose="05050102010706020507" pitchFamily="18" charset="2"/>
              </a:rPr>
              <a:t>空穴导电性</a:t>
            </a:r>
          </a:p>
        </p:txBody>
      </p:sp>
      <p:sp>
        <p:nvSpPr>
          <p:cNvPr id="16393" name="矩形 16392"/>
          <p:cNvSpPr>
            <a:spLocks noChangeArrowheads="1"/>
          </p:cNvSpPr>
          <p:nvPr/>
        </p:nvSpPr>
        <p:spPr bwMode="auto">
          <a:xfrm>
            <a:off x="250825" y="5200650"/>
            <a:ext cx="84645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50000"/>
              </a:lnSpc>
              <a:spcBef>
                <a:spcPct val="0"/>
              </a:spcBef>
              <a:buFontTx/>
              <a:buNone/>
            </a:pPr>
            <a:r>
              <a:rPr lang="zh-CN" altLang="en-US" sz="2200">
                <a:latin typeface="微软雅黑" panose="020B0503020204020204" pitchFamily="34" charset="-122"/>
                <a:sym typeface="Symbol" panose="05050102010706020507" pitchFamily="18" charset="2"/>
              </a:rPr>
              <a:t>满带中的少量电子激发到导带中，产生的本征导电是由相同数目的电子和空穴构成的 </a:t>
            </a:r>
            <a:r>
              <a:rPr lang="en-US" altLang="zh-CN" sz="2200">
                <a:latin typeface="微软雅黑" panose="020B0503020204020204" pitchFamily="34" charset="-122"/>
                <a:sym typeface="Symbol" panose="05050102010706020507" pitchFamily="18" charset="2"/>
              </a:rPr>
              <a:t>——</a:t>
            </a:r>
            <a:r>
              <a:rPr lang="en-US" altLang="zh-CN" sz="2200">
                <a:solidFill>
                  <a:srgbClr val="800000"/>
                </a:solidFill>
                <a:latin typeface="微软雅黑" panose="020B0503020204020204" pitchFamily="34" charset="-122"/>
                <a:sym typeface="Symbol" panose="05050102010706020507" pitchFamily="18" charset="2"/>
              </a:rPr>
              <a:t> </a:t>
            </a:r>
            <a:r>
              <a:rPr lang="zh-CN" altLang="en-US" sz="2200">
                <a:solidFill>
                  <a:srgbClr val="800000"/>
                </a:solidFill>
                <a:latin typeface="微软雅黑" panose="020B0503020204020204" pitchFamily="34" charset="-122"/>
                <a:sym typeface="Symbol" panose="05050102010706020507" pitchFamily="18" charset="2"/>
              </a:rPr>
              <a:t>混合导电性</a:t>
            </a:r>
          </a:p>
        </p:txBody>
      </p:sp>
      <p:graphicFrame>
        <p:nvGraphicFramePr>
          <p:cNvPr id="60422" name="对象 3"/>
          <p:cNvGraphicFramePr>
            <a:graphicFrameLocks noChangeAspect="1"/>
          </p:cNvGraphicFramePr>
          <p:nvPr/>
        </p:nvGraphicFramePr>
        <p:xfrm>
          <a:off x="7524750" y="2179638"/>
          <a:ext cx="635000" cy="419100"/>
        </p:xfrm>
        <a:graphic>
          <a:graphicData uri="http://schemas.openxmlformats.org/presentationml/2006/ole">
            <mc:AlternateContent xmlns:mc="http://schemas.openxmlformats.org/markup-compatibility/2006">
              <mc:Choice xmlns:v="urn:schemas-microsoft-com:vml" Requires="v">
                <p:oleObj spid="_x0000_s60426" name="公式" r:id="rId3" imgW="634725" imgH="418918" progId="Equation.3">
                  <p:embed/>
                </p:oleObj>
              </mc:Choice>
              <mc:Fallback>
                <p:oleObj name="公式" r:id="rId3" imgW="634725" imgH="418918" progId="Equation.3">
                  <p:embed/>
                  <p:pic>
                    <p:nvPicPr>
                      <p:cNvPr id="0" name="对象 3"/>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524750" y="2179638"/>
                        <a:ext cx="635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3" name="对象 4"/>
          <p:cNvGraphicFramePr>
            <a:graphicFrameLocks noChangeAspect="1"/>
          </p:cNvGraphicFramePr>
          <p:nvPr/>
        </p:nvGraphicFramePr>
        <p:xfrm>
          <a:off x="3225800" y="1724025"/>
          <a:ext cx="254000" cy="342900"/>
        </p:xfrm>
        <a:graphic>
          <a:graphicData uri="http://schemas.openxmlformats.org/presentationml/2006/ole">
            <mc:AlternateContent xmlns:mc="http://schemas.openxmlformats.org/markup-compatibility/2006">
              <mc:Choice xmlns:v="urn:schemas-microsoft-com:vml" Requires="v">
                <p:oleObj spid="_x0000_s60427" name="公式" r:id="rId5" imgW="253890" imgH="342751" progId="Equation.3">
                  <p:embed/>
                </p:oleObj>
              </mc:Choice>
              <mc:Fallback>
                <p:oleObj name="公式" r:id="rId5" imgW="253890" imgH="342751" progId="Equation.3">
                  <p:embed/>
                  <p:pic>
                    <p:nvPicPr>
                      <p:cNvPr id="0" name="对象 4"/>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25800" y="1724025"/>
                        <a:ext cx="25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4" name="矩形 17"/>
          <p:cNvSpPr>
            <a:spLocks noChangeAspect="1" noChangeArrowheads="1"/>
          </p:cNvSpPr>
          <p:nvPr/>
        </p:nvSpPr>
        <p:spPr bwMode="auto">
          <a:xfrm>
            <a:off x="228600" y="1503363"/>
            <a:ext cx="8686800" cy="5021262"/>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
        <p:nvSpPr>
          <p:cNvPr id="11" name="矩形 10"/>
          <p:cNvSpPr>
            <a:spLocks noChangeArrowheads="1"/>
          </p:cNvSpPr>
          <p:nvPr/>
        </p:nvSpPr>
        <p:spPr bwMode="auto">
          <a:xfrm>
            <a:off x="228600" y="889000"/>
            <a:ext cx="3124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en-US" altLang="zh-CN" sz="2800">
                <a:solidFill>
                  <a:srgbClr val="800000"/>
                </a:solidFill>
                <a:latin typeface="微软雅黑" panose="020B0503020204020204" pitchFamily="34" charset="-122"/>
              </a:rPr>
              <a:t>3. </a:t>
            </a:r>
            <a:r>
              <a:rPr lang="zh-CN" altLang="en-US" sz="2800">
                <a:solidFill>
                  <a:srgbClr val="800000"/>
                </a:solidFill>
                <a:latin typeface="微软雅黑" panose="020B0503020204020204" pitchFamily="34" charset="-122"/>
              </a:rPr>
              <a:t>近满带和空穴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391">
                                            <p:txEl>
                                              <p:pRg st="0" end="0"/>
                                            </p:txEl>
                                          </p:spTgt>
                                        </p:tgtEl>
                                        <p:attrNameLst>
                                          <p:attrName>style.visibility</p:attrName>
                                        </p:attrNameLst>
                                      </p:cBhvr>
                                      <p:to>
                                        <p:strVal val="visible"/>
                                      </p:to>
                                    </p:set>
                                    <p:animEffect transition="in" filter="dissolve">
                                      <p:cBhvr>
                                        <p:cTn id="7" dur="500"/>
                                        <p:tgtEl>
                                          <p:spTgt spid="163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392">
                                            <p:txEl>
                                              <p:pRg st="0" end="0"/>
                                            </p:txEl>
                                          </p:spTgt>
                                        </p:tgtEl>
                                        <p:attrNameLst>
                                          <p:attrName>style.visibility</p:attrName>
                                        </p:attrNameLst>
                                      </p:cBhvr>
                                      <p:to>
                                        <p:strVal val="visible"/>
                                      </p:to>
                                    </p:set>
                                    <p:animEffect transition="in" filter="dissolve">
                                      <p:cBhvr>
                                        <p:cTn id="12" dur="500"/>
                                        <p:tgtEl>
                                          <p:spTgt spid="1639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393"/>
                                        </p:tgtEl>
                                        <p:attrNameLst>
                                          <p:attrName>style.visibility</p:attrName>
                                        </p:attrNameLst>
                                      </p:cBhvr>
                                      <p:to>
                                        <p:strVal val="visible"/>
                                      </p:to>
                                    </p:set>
                                    <p:animEffect transition="in" filter="dissolve">
                                      <p:cBhvr>
                                        <p:cTn id="17" dur="500"/>
                                        <p:tgtEl>
                                          <p:spTgt spid="16393"/>
                                        </p:tgtEl>
                                      </p:cBhvr>
                                    </p:animEffect>
                                  </p:childTnLst>
                                </p:cTn>
                              </p:par>
                            </p:childTnLst>
                          </p:cTn>
                        </p:par>
                        <p:par>
                          <p:cTn id="18" fill="hold" nodeType="afterGroup">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dissolve">
                                      <p:cBhvr>
                                        <p:cTn id="2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build="p"/>
      <p:bldP spid="16392" grpId="0" build="p"/>
      <p:bldP spid="16393" grpId="0"/>
      <p:bldP spid="11" grpId="0" build="p"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1E98E65-223E-46DB-8AFE-F4B6CDB6783C}"/>
              </a:ext>
            </a:extLst>
          </p:cNvPr>
          <p:cNvSpPr/>
          <p:nvPr/>
        </p:nvSpPr>
        <p:spPr bwMode="auto">
          <a:xfrm>
            <a:off x="228600" y="1941513"/>
            <a:ext cx="8686800" cy="965200"/>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5" name="矩形 4">
            <a:extLst>
              <a:ext uri="{FF2B5EF4-FFF2-40B4-BE49-F238E27FC236}">
                <a16:creationId xmlns:a16="http://schemas.microsoft.com/office/drawing/2014/main" id="{4E73B872-2803-4BA1-A2BB-98C3AC5D2331}"/>
              </a:ext>
            </a:extLst>
          </p:cNvPr>
          <p:cNvSpPr/>
          <p:nvPr/>
        </p:nvSpPr>
        <p:spPr bwMode="auto">
          <a:xfrm>
            <a:off x="1908175" y="3562350"/>
            <a:ext cx="2663825" cy="704850"/>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sz="2200"/>
          </a:p>
        </p:txBody>
      </p:sp>
      <p:sp>
        <p:nvSpPr>
          <p:cNvPr id="4" name="矩形 3">
            <a:extLst>
              <a:ext uri="{FF2B5EF4-FFF2-40B4-BE49-F238E27FC236}">
                <a16:creationId xmlns:a16="http://schemas.microsoft.com/office/drawing/2014/main" id="{6E42B75C-BCFC-4AA4-A0C4-40D2D6C86D85}"/>
              </a:ext>
            </a:extLst>
          </p:cNvPr>
          <p:cNvSpPr/>
          <p:nvPr/>
        </p:nvSpPr>
        <p:spPr bwMode="auto">
          <a:xfrm>
            <a:off x="228600" y="5632450"/>
            <a:ext cx="8686800" cy="820738"/>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5133" name="矩形 5132"/>
          <p:cNvSpPr>
            <a:spLocks noChangeArrowheads="1"/>
          </p:cNvSpPr>
          <p:nvPr/>
        </p:nvSpPr>
        <p:spPr bwMode="auto">
          <a:xfrm>
            <a:off x="250825" y="896938"/>
            <a:ext cx="32004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800">
                <a:solidFill>
                  <a:srgbClr val="0000CC"/>
                </a:solidFill>
                <a:latin typeface="微软雅黑" panose="020B0503020204020204" pitchFamily="34" charset="-122"/>
              </a:rPr>
              <a:t>波包的波函数</a:t>
            </a:r>
            <a:r>
              <a:rPr lang="zh-CN" altLang="en-US" sz="2400">
                <a:solidFill>
                  <a:srgbClr val="0000CC"/>
                </a:solidFill>
                <a:latin typeface="微软雅黑" panose="020B0503020204020204" pitchFamily="34" charset="-122"/>
              </a:rPr>
              <a:t> </a:t>
            </a:r>
          </a:p>
        </p:txBody>
      </p:sp>
      <p:sp>
        <p:nvSpPr>
          <p:cNvPr id="5143" name="矩形 5142"/>
          <p:cNvSpPr>
            <a:spLocks noChangeArrowheads="1"/>
          </p:cNvSpPr>
          <p:nvPr/>
        </p:nvSpPr>
        <p:spPr bwMode="auto">
          <a:xfrm>
            <a:off x="1547813" y="1506538"/>
            <a:ext cx="525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晶体中的波包由布洛赫波组成</a:t>
            </a:r>
          </a:p>
        </p:txBody>
      </p:sp>
      <p:graphicFrame>
        <p:nvGraphicFramePr>
          <p:cNvPr id="5142" name="对象 5141"/>
          <p:cNvGraphicFramePr>
            <a:graphicFrameLocks/>
          </p:cNvGraphicFramePr>
          <p:nvPr/>
        </p:nvGraphicFramePr>
        <p:xfrm>
          <a:off x="1979613" y="1989138"/>
          <a:ext cx="4357687" cy="792162"/>
        </p:xfrm>
        <a:graphic>
          <a:graphicData uri="http://schemas.openxmlformats.org/presentationml/2006/ole">
            <mc:AlternateContent xmlns:mc="http://schemas.openxmlformats.org/markup-compatibility/2006">
              <mc:Choice xmlns:v="urn:schemas-microsoft-com:vml" Requires="v">
                <p:oleObj spid="_x0000_s24596" r:id="rId3" imgW="1585113" imgH="281895" progId="Equation.DSMT4">
                  <p:embed/>
                </p:oleObj>
              </mc:Choice>
              <mc:Fallback>
                <p:oleObj r:id="rId3" imgW="1585113" imgH="281895" progId="Equation.DSMT4">
                  <p:embed/>
                  <p:pic>
                    <p:nvPicPr>
                      <p:cNvPr id="0" name="对象 5141"/>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979613" y="1989138"/>
                        <a:ext cx="43576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84" name="矩形 5143"/>
          <p:cNvSpPr>
            <a:spLocks noChangeArrowheads="1"/>
          </p:cNvSpPr>
          <p:nvPr/>
        </p:nvSpPr>
        <p:spPr bwMode="auto">
          <a:xfrm>
            <a:off x="900113" y="3019425"/>
            <a:ext cx="43434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200">
                <a:latin typeface="微软雅黑" panose="020B0503020204020204" pitchFamily="34" charset="-122"/>
              </a:rPr>
              <a:t>以量子态       为中心的波包</a:t>
            </a:r>
          </a:p>
        </p:txBody>
      </p:sp>
      <p:graphicFrame>
        <p:nvGraphicFramePr>
          <p:cNvPr id="5140" name="对象 5139"/>
          <p:cNvGraphicFramePr>
            <a:graphicFrameLocks/>
          </p:cNvGraphicFramePr>
          <p:nvPr/>
        </p:nvGraphicFramePr>
        <p:xfrm>
          <a:off x="2728913" y="3617913"/>
          <a:ext cx="1711325" cy="631825"/>
        </p:xfrm>
        <a:graphic>
          <a:graphicData uri="http://schemas.openxmlformats.org/presentationml/2006/ole">
            <mc:AlternateContent xmlns:mc="http://schemas.openxmlformats.org/markup-compatibility/2006">
              <mc:Choice xmlns:v="urn:schemas-microsoft-com:vml" Requires="v">
                <p:oleObj spid="_x0000_s24597" r:id="rId5" imgW="594418" imgH="175340" progId="Equation.3">
                  <p:embed/>
                </p:oleObj>
              </mc:Choice>
              <mc:Fallback>
                <p:oleObj r:id="rId5" imgW="594418" imgH="175340" progId="Equation.3">
                  <p:embed/>
                  <p:pic>
                    <p:nvPicPr>
                      <p:cNvPr id="0" name="对象 5139"/>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728913" y="3617913"/>
                        <a:ext cx="17113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38" name="对象 5137"/>
          <p:cNvGraphicFramePr>
            <a:graphicFrameLocks/>
          </p:cNvGraphicFramePr>
          <p:nvPr/>
        </p:nvGraphicFramePr>
        <p:xfrm>
          <a:off x="4646613" y="4459288"/>
          <a:ext cx="2408237" cy="644525"/>
        </p:xfrm>
        <a:graphic>
          <a:graphicData uri="http://schemas.openxmlformats.org/presentationml/2006/ole">
            <mc:AlternateContent xmlns:mc="http://schemas.openxmlformats.org/markup-compatibility/2006">
              <mc:Choice xmlns:v="urn:schemas-microsoft-com:vml" Requires="v">
                <p:oleObj spid="_x0000_s24598" r:id="rId7" imgW="914400" imgH="241300" progId="Equation.3">
                  <p:embed/>
                </p:oleObj>
              </mc:Choice>
              <mc:Fallback>
                <p:oleObj r:id="rId7" imgW="914400" imgH="241300" progId="Equation.3">
                  <p:embed/>
                  <p:pic>
                    <p:nvPicPr>
                      <p:cNvPr id="0" name="对象 5137"/>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646613" y="4459288"/>
                        <a:ext cx="240823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87" name="矩形 5148"/>
          <p:cNvSpPr>
            <a:spLocks noChangeArrowheads="1"/>
          </p:cNvSpPr>
          <p:nvPr/>
        </p:nvSpPr>
        <p:spPr bwMode="auto">
          <a:xfrm>
            <a:off x="900113" y="5129213"/>
            <a:ext cx="5105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将能量             按泰勒级数展开</a:t>
            </a:r>
          </a:p>
        </p:txBody>
      </p:sp>
      <p:graphicFrame>
        <p:nvGraphicFramePr>
          <p:cNvPr id="5136" name="对象 5135"/>
          <p:cNvGraphicFramePr>
            <a:graphicFrameLocks/>
          </p:cNvGraphicFramePr>
          <p:nvPr/>
        </p:nvGraphicFramePr>
        <p:xfrm>
          <a:off x="2555875" y="5722938"/>
          <a:ext cx="4452938" cy="658812"/>
        </p:xfrm>
        <a:graphic>
          <a:graphicData uri="http://schemas.openxmlformats.org/presentationml/2006/ole">
            <mc:AlternateContent xmlns:mc="http://schemas.openxmlformats.org/markup-compatibility/2006">
              <mc:Choice xmlns:v="urn:schemas-microsoft-com:vml" Requires="v">
                <p:oleObj spid="_x0000_s24599" r:id="rId9" imgW="1623146" imgH="190386" progId="Equation.3">
                  <p:embed/>
                </p:oleObj>
              </mc:Choice>
              <mc:Fallback>
                <p:oleObj r:id="rId9" imgW="1623146" imgH="190386" progId="Equation.3">
                  <p:embed/>
                  <p:pic>
                    <p:nvPicPr>
                      <p:cNvPr id="0" name="对象 5135"/>
                      <p:cNvPicPr>
                        <a:picLocks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55875" y="5722938"/>
                        <a:ext cx="4452938"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39" name="对象 5138"/>
          <p:cNvGraphicFramePr>
            <a:graphicFrameLocks/>
          </p:cNvGraphicFramePr>
          <p:nvPr/>
        </p:nvGraphicFramePr>
        <p:xfrm>
          <a:off x="5080000" y="3703638"/>
          <a:ext cx="360363" cy="468312"/>
        </p:xfrm>
        <a:graphic>
          <a:graphicData uri="http://schemas.openxmlformats.org/presentationml/2006/ole">
            <mc:AlternateContent xmlns:mc="http://schemas.openxmlformats.org/markup-compatibility/2006">
              <mc:Choice xmlns:v="urn:schemas-microsoft-com:vml" Requires="v">
                <p:oleObj spid="_x0000_s24600" r:id="rId11" imgW="139639" imgH="203112" progId="Equation.3">
                  <p:embed/>
                </p:oleObj>
              </mc:Choice>
              <mc:Fallback>
                <p:oleObj r:id="rId11" imgW="139639" imgH="203112" progId="Equation.3">
                  <p:embed/>
                  <p:pic>
                    <p:nvPicPr>
                      <p:cNvPr id="0" name="对象 5138"/>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080000" y="3703638"/>
                        <a:ext cx="36036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46" name="矩形 5145"/>
          <p:cNvSpPr>
            <a:spLocks noChangeArrowheads="1"/>
          </p:cNvSpPr>
          <p:nvPr/>
        </p:nvSpPr>
        <p:spPr bwMode="auto">
          <a:xfrm>
            <a:off x="5375275" y="3732213"/>
            <a:ext cx="2057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latin typeface="微软雅黑" panose="020B0503020204020204" pitchFamily="34" charset="-122"/>
              </a:rPr>
              <a:t>很小</a:t>
            </a:r>
          </a:p>
        </p:txBody>
      </p:sp>
      <p:sp>
        <p:nvSpPr>
          <p:cNvPr id="5148" name="矩形 5147"/>
          <p:cNvSpPr>
            <a:spLocks noChangeArrowheads="1"/>
          </p:cNvSpPr>
          <p:nvPr/>
        </p:nvSpPr>
        <p:spPr bwMode="auto">
          <a:xfrm>
            <a:off x="892175" y="4565650"/>
            <a:ext cx="4648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200">
                <a:latin typeface="微软雅黑" panose="020B0503020204020204" pitchFamily="34" charset="-122"/>
              </a:rPr>
              <a:t>势场周期性函数近似表示</a:t>
            </a:r>
          </a:p>
        </p:txBody>
      </p:sp>
      <p:sp>
        <p:nvSpPr>
          <p:cNvPr id="5152" name="矩形 5151"/>
          <p:cNvSpPr>
            <a:spLocks noChangeArrowheads="1"/>
          </p:cNvSpPr>
          <p:nvPr/>
        </p:nvSpPr>
        <p:spPr bwMode="auto">
          <a:xfrm>
            <a:off x="2043113" y="3689350"/>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200">
                <a:latin typeface="微软雅黑" panose="020B0503020204020204" pitchFamily="34" charset="-122"/>
              </a:rPr>
              <a:t>令</a:t>
            </a:r>
          </a:p>
        </p:txBody>
      </p:sp>
      <p:graphicFrame>
        <p:nvGraphicFramePr>
          <p:cNvPr id="24593" name="对象 1"/>
          <p:cNvGraphicFramePr>
            <a:graphicFrameLocks noChangeAspect="1"/>
          </p:cNvGraphicFramePr>
          <p:nvPr/>
        </p:nvGraphicFramePr>
        <p:xfrm>
          <a:off x="2225675" y="3044825"/>
          <a:ext cx="330200" cy="393700"/>
        </p:xfrm>
        <a:graphic>
          <a:graphicData uri="http://schemas.openxmlformats.org/presentationml/2006/ole">
            <mc:AlternateContent xmlns:mc="http://schemas.openxmlformats.org/markup-compatibility/2006">
              <mc:Choice xmlns:v="urn:schemas-microsoft-com:vml" Requires="v">
                <p:oleObj spid="_x0000_s24601" name="公式" r:id="rId13" imgW="330057" imgH="393529" progId="Equation.3">
                  <p:embed/>
                </p:oleObj>
              </mc:Choice>
              <mc:Fallback>
                <p:oleObj name="公式" r:id="rId13" imgW="330057" imgH="393529" progId="Equation.3">
                  <p:embed/>
                  <p:pic>
                    <p:nvPicPr>
                      <p:cNvPr id="0" name="对象 1"/>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225675" y="3044825"/>
                        <a:ext cx="330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94" name="对象 2"/>
          <p:cNvGraphicFramePr>
            <a:graphicFrameLocks noChangeAspect="1"/>
          </p:cNvGraphicFramePr>
          <p:nvPr/>
        </p:nvGraphicFramePr>
        <p:xfrm>
          <a:off x="1982788" y="5187950"/>
          <a:ext cx="749300" cy="381000"/>
        </p:xfrm>
        <a:graphic>
          <a:graphicData uri="http://schemas.openxmlformats.org/presentationml/2006/ole">
            <mc:AlternateContent xmlns:mc="http://schemas.openxmlformats.org/markup-compatibility/2006">
              <mc:Choice xmlns:v="urn:schemas-microsoft-com:vml" Requires="v">
                <p:oleObj spid="_x0000_s24602" name="公式" r:id="rId15" imgW="748975" imgH="380835" progId="Equation.3">
                  <p:embed/>
                </p:oleObj>
              </mc:Choice>
              <mc:Fallback>
                <p:oleObj name="公式" r:id="rId15" imgW="748975" imgH="380835" progId="Equation.3">
                  <p:embed/>
                  <p:pic>
                    <p:nvPicPr>
                      <p:cNvPr id="0" name="对象 2"/>
                      <p:cNvPicPr>
                        <a:picLocks noChangeAspect="1" noChangeArrowheads="1"/>
                      </p:cNvPicPr>
                      <p:nvPr/>
                    </p:nvPicPr>
                    <p:blipFill>
                      <a:blip r:embed="rId1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1982788" y="5187950"/>
                        <a:ext cx="749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95" name="矩形 6"/>
          <p:cNvSpPr>
            <a:spLocks noChangeArrowheads="1"/>
          </p:cNvSpPr>
          <p:nvPr/>
        </p:nvSpPr>
        <p:spPr bwMode="auto">
          <a:xfrm>
            <a:off x="228600" y="1484313"/>
            <a:ext cx="8686800" cy="4968875"/>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33">
                                            <p:txEl>
                                              <p:pRg st="0" end="0"/>
                                            </p:txEl>
                                          </p:spTgt>
                                        </p:tgtEl>
                                        <p:attrNameLst>
                                          <p:attrName>style.visibility</p:attrName>
                                        </p:attrNameLst>
                                      </p:cBhvr>
                                      <p:to>
                                        <p:strVal val="visible"/>
                                      </p:to>
                                    </p:set>
                                    <p:animEffect transition="in" filter="dissolve">
                                      <p:cBhvr>
                                        <p:cTn id="7" dur="500"/>
                                        <p:tgtEl>
                                          <p:spTgt spid="51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43">
                                            <p:txEl>
                                              <p:pRg st="0" end="0"/>
                                            </p:txEl>
                                          </p:spTgt>
                                        </p:tgtEl>
                                        <p:attrNameLst>
                                          <p:attrName>style.visibility</p:attrName>
                                        </p:attrNameLst>
                                      </p:cBhvr>
                                      <p:to>
                                        <p:strVal val="visible"/>
                                      </p:to>
                                    </p:set>
                                    <p:animEffect transition="in" filter="dissolve">
                                      <p:cBhvr>
                                        <p:cTn id="12" dur="500"/>
                                        <p:tgtEl>
                                          <p:spTgt spid="5143">
                                            <p:txEl>
                                              <p:pRg st="0" end="0"/>
                                            </p:txEl>
                                          </p:spTgt>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5142"/>
                                        </p:tgtEl>
                                        <p:attrNameLst>
                                          <p:attrName>style.visibility</p:attrName>
                                        </p:attrNameLst>
                                      </p:cBhvr>
                                      <p:to>
                                        <p:strVal val="visible"/>
                                      </p:to>
                                    </p:set>
                                    <p:animEffect transition="in" filter="dissolve">
                                      <p:cBhvr>
                                        <p:cTn id="16" dur="500"/>
                                        <p:tgtEl>
                                          <p:spTgt spid="5142"/>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5152">
                                            <p:txEl>
                                              <p:pRg st="0" end="0"/>
                                            </p:txEl>
                                          </p:spTgt>
                                        </p:tgtEl>
                                        <p:attrNameLst>
                                          <p:attrName>style.visibility</p:attrName>
                                        </p:attrNameLst>
                                      </p:cBhvr>
                                      <p:to>
                                        <p:strVal val="visible"/>
                                      </p:to>
                                    </p:set>
                                    <p:animEffect transition="in" filter="dissolve">
                                      <p:cBhvr>
                                        <p:cTn id="20" dur="500"/>
                                        <p:tgtEl>
                                          <p:spTgt spid="5152">
                                            <p:txEl>
                                              <p:pRg st="0" end="0"/>
                                            </p:txEl>
                                          </p:spTgt>
                                        </p:tgtEl>
                                      </p:cBhvr>
                                    </p:animEffect>
                                  </p:childTnLst>
                                </p:cTn>
                              </p:par>
                            </p:childTnLst>
                          </p:cTn>
                        </p:par>
                        <p:par>
                          <p:cTn id="21" fill="hold" nodeType="afterGroup">
                            <p:stCondLst>
                              <p:cond delay="1500"/>
                            </p:stCondLst>
                            <p:childTnLst>
                              <p:par>
                                <p:cTn id="22" presetID="9" presetClass="entr" presetSubtype="0" fill="hold" nodeType="afterEffect">
                                  <p:stCondLst>
                                    <p:cond delay="0"/>
                                  </p:stCondLst>
                                  <p:childTnLst>
                                    <p:set>
                                      <p:cBhvr>
                                        <p:cTn id="23" dur="1" fill="hold">
                                          <p:stCondLst>
                                            <p:cond delay="0"/>
                                          </p:stCondLst>
                                        </p:cTn>
                                        <p:tgtEl>
                                          <p:spTgt spid="5140"/>
                                        </p:tgtEl>
                                        <p:attrNameLst>
                                          <p:attrName>style.visibility</p:attrName>
                                        </p:attrNameLst>
                                      </p:cBhvr>
                                      <p:to>
                                        <p:strVal val="visible"/>
                                      </p:to>
                                    </p:set>
                                    <p:animEffect transition="in" filter="dissolve">
                                      <p:cBhvr>
                                        <p:cTn id="24" dur="500"/>
                                        <p:tgtEl>
                                          <p:spTgt spid="5140"/>
                                        </p:tgtEl>
                                      </p:cBhvr>
                                    </p:animEffect>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5139"/>
                                        </p:tgtEl>
                                        <p:attrNameLst>
                                          <p:attrName>style.visibility</p:attrName>
                                        </p:attrNameLst>
                                      </p:cBhvr>
                                      <p:to>
                                        <p:strVal val="visible"/>
                                      </p:to>
                                    </p:set>
                                    <p:animEffect transition="in" filter="dissolve">
                                      <p:cBhvr>
                                        <p:cTn id="28" dur="500"/>
                                        <p:tgtEl>
                                          <p:spTgt spid="5139"/>
                                        </p:tgtEl>
                                      </p:cBhvr>
                                    </p:animEffect>
                                  </p:childTnLst>
                                </p:cTn>
                              </p:par>
                            </p:childTnLst>
                          </p:cTn>
                        </p:par>
                        <p:par>
                          <p:cTn id="29" fill="hold" nodeType="afterGroup">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5146">
                                            <p:txEl>
                                              <p:pRg st="0" end="0"/>
                                            </p:txEl>
                                          </p:spTgt>
                                        </p:tgtEl>
                                        <p:attrNameLst>
                                          <p:attrName>style.visibility</p:attrName>
                                        </p:attrNameLst>
                                      </p:cBhvr>
                                      <p:to>
                                        <p:strVal val="visible"/>
                                      </p:to>
                                    </p:set>
                                    <p:animEffect transition="in" filter="dissolve">
                                      <p:cBhvr>
                                        <p:cTn id="32" dur="500"/>
                                        <p:tgtEl>
                                          <p:spTgt spid="5146">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148">
                                            <p:txEl>
                                              <p:pRg st="0" end="0"/>
                                            </p:txEl>
                                          </p:spTgt>
                                        </p:tgtEl>
                                        <p:attrNameLst>
                                          <p:attrName>style.visibility</p:attrName>
                                        </p:attrNameLst>
                                      </p:cBhvr>
                                      <p:to>
                                        <p:strVal val="visible"/>
                                      </p:to>
                                    </p:set>
                                    <p:animEffect transition="in" filter="dissolve">
                                      <p:cBhvr>
                                        <p:cTn id="37" dur="500"/>
                                        <p:tgtEl>
                                          <p:spTgt spid="5148">
                                            <p:txEl>
                                              <p:pRg st="0" end="0"/>
                                            </p:txEl>
                                          </p:spTgt>
                                        </p:tgtEl>
                                      </p:cBhvr>
                                    </p:animEffect>
                                  </p:childTnLst>
                                </p:cTn>
                              </p:par>
                            </p:childTnLst>
                          </p:cTn>
                        </p:par>
                        <p:par>
                          <p:cTn id="38" fill="hold" nodeType="afterGroup">
                            <p:stCondLst>
                              <p:cond delay="500"/>
                            </p:stCondLst>
                            <p:childTnLst>
                              <p:par>
                                <p:cTn id="39" presetID="9" presetClass="entr" presetSubtype="0" fill="hold" nodeType="afterEffect">
                                  <p:stCondLst>
                                    <p:cond delay="0"/>
                                  </p:stCondLst>
                                  <p:childTnLst>
                                    <p:set>
                                      <p:cBhvr>
                                        <p:cTn id="40" dur="1" fill="hold">
                                          <p:stCondLst>
                                            <p:cond delay="0"/>
                                          </p:stCondLst>
                                        </p:cTn>
                                        <p:tgtEl>
                                          <p:spTgt spid="5138"/>
                                        </p:tgtEl>
                                        <p:attrNameLst>
                                          <p:attrName>style.visibility</p:attrName>
                                        </p:attrNameLst>
                                      </p:cBhvr>
                                      <p:to>
                                        <p:strVal val="visible"/>
                                      </p:to>
                                    </p:set>
                                    <p:animEffect transition="in" filter="dissolve">
                                      <p:cBhvr>
                                        <p:cTn id="41" dur="500"/>
                                        <p:tgtEl>
                                          <p:spTgt spid="5138"/>
                                        </p:tgtEl>
                                      </p:cBhvr>
                                    </p:animEffect>
                                  </p:childTnLst>
                                </p:cTn>
                              </p:par>
                            </p:childTnLst>
                          </p:cTn>
                        </p:par>
                        <p:par>
                          <p:cTn id="42" fill="hold" nodeType="afterGroup">
                            <p:stCondLst>
                              <p:cond delay="1000"/>
                            </p:stCondLst>
                            <p:childTnLst>
                              <p:par>
                                <p:cTn id="43" presetID="9" presetClass="entr" presetSubtype="0" fill="hold" nodeType="afterEffect">
                                  <p:stCondLst>
                                    <p:cond delay="0"/>
                                  </p:stCondLst>
                                  <p:childTnLst>
                                    <p:set>
                                      <p:cBhvr>
                                        <p:cTn id="44" dur="1" fill="hold">
                                          <p:stCondLst>
                                            <p:cond delay="0"/>
                                          </p:stCondLst>
                                        </p:cTn>
                                        <p:tgtEl>
                                          <p:spTgt spid="5136"/>
                                        </p:tgtEl>
                                        <p:attrNameLst>
                                          <p:attrName>style.visibility</p:attrName>
                                        </p:attrNameLst>
                                      </p:cBhvr>
                                      <p:to>
                                        <p:strVal val="visible"/>
                                      </p:to>
                                    </p:set>
                                    <p:animEffect transition="in" filter="dissolve">
                                      <p:cBhvr>
                                        <p:cTn id="45" dur="500"/>
                                        <p:tgtEl>
                                          <p:spTgt spid="5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3" grpId="0" build="p" advAuto="0"/>
      <p:bldP spid="5143" grpId="0" build="p"/>
      <p:bldP spid="5146" grpId="0" build="p" advAuto="0"/>
      <p:bldP spid="5148" grpId="0" build="p"/>
      <p:bldP spid="5152" grpId="0" build="p"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836613"/>
            <a:ext cx="8229600" cy="682625"/>
          </a:xfrm>
          <a:noFill/>
        </p:spPr>
        <p:txBody>
          <a:bodyPr anchor="ctr"/>
          <a:lstStyle/>
          <a:p>
            <a:r>
              <a:rPr lang="en-US" altLang="zh-CN" sz="2600" smtClean="0">
                <a:effectLst/>
                <a:latin typeface="微软雅黑" panose="020B0503020204020204" pitchFamily="34" charset="-122"/>
              </a:rPr>
              <a:t> </a:t>
            </a:r>
            <a:r>
              <a:rPr lang="zh-CN" altLang="en-US" sz="2600" smtClean="0">
                <a:effectLst/>
                <a:latin typeface="微软雅黑" panose="020B0503020204020204" pitchFamily="34" charset="-122"/>
              </a:rPr>
              <a:t>半导体部分基本概念</a:t>
            </a:r>
          </a:p>
        </p:txBody>
      </p:sp>
      <p:sp>
        <p:nvSpPr>
          <p:cNvPr id="61443" name="Rectangle 3"/>
          <p:cNvSpPr>
            <a:spLocks noGrp="1" noChangeArrowheads="1"/>
          </p:cNvSpPr>
          <p:nvPr>
            <p:ph idx="1"/>
          </p:nvPr>
        </p:nvSpPr>
        <p:spPr>
          <a:xfrm>
            <a:off x="457200" y="1519238"/>
            <a:ext cx="8458200" cy="4456112"/>
          </a:xfrm>
          <a:noFill/>
        </p:spPr>
        <p:txBody>
          <a:bodyPr/>
          <a:lstStyle/>
          <a:p>
            <a:pPr>
              <a:lnSpc>
                <a:spcPct val="125000"/>
              </a:lnSpc>
            </a:pPr>
            <a:r>
              <a:rPr lang="zh-CN" altLang="en-US" sz="2400" smtClean="0">
                <a:effectLst/>
                <a:latin typeface="微软雅黑" panose="020B0503020204020204" pitchFamily="34" charset="-122"/>
              </a:rPr>
              <a:t>理想半导体的能带结构</a:t>
            </a:r>
          </a:p>
          <a:p>
            <a:pPr>
              <a:lnSpc>
                <a:spcPct val="125000"/>
              </a:lnSpc>
            </a:pPr>
            <a:r>
              <a:rPr lang="zh-CN" altLang="en-US" sz="2400" smtClean="0">
                <a:effectLst/>
                <a:latin typeface="微软雅黑" panose="020B0503020204020204" pitchFamily="34" charset="-122"/>
              </a:rPr>
              <a:t>直接带隙与间接带隙</a:t>
            </a:r>
          </a:p>
          <a:p>
            <a:pPr>
              <a:lnSpc>
                <a:spcPct val="125000"/>
              </a:lnSpc>
            </a:pPr>
            <a:r>
              <a:rPr lang="zh-CN" altLang="en-US" sz="2400" smtClean="0">
                <a:effectLst/>
                <a:latin typeface="微软雅黑" panose="020B0503020204020204" pitchFamily="34" charset="-122"/>
              </a:rPr>
              <a:t>典型半导体的能带结构</a:t>
            </a:r>
          </a:p>
          <a:p>
            <a:pPr>
              <a:lnSpc>
                <a:spcPct val="125000"/>
              </a:lnSpc>
            </a:pPr>
            <a:r>
              <a:rPr lang="zh-CN" altLang="en-US" sz="2400" smtClean="0">
                <a:effectLst/>
                <a:latin typeface="微软雅黑" panose="020B0503020204020204" pitchFamily="34" charset="-122"/>
              </a:rPr>
              <a:t>直接跃迁与间接跃迁</a:t>
            </a:r>
          </a:p>
          <a:p>
            <a:pPr>
              <a:lnSpc>
                <a:spcPct val="125000"/>
              </a:lnSpc>
            </a:pPr>
            <a:r>
              <a:rPr lang="zh-CN" altLang="en-US" sz="2400" smtClean="0">
                <a:effectLst/>
                <a:latin typeface="微软雅黑" panose="020B0503020204020204" pitchFamily="34" charset="-122"/>
              </a:rPr>
              <a:t>本征光吸收问题</a:t>
            </a:r>
          </a:p>
          <a:p>
            <a:pPr>
              <a:lnSpc>
                <a:spcPct val="125000"/>
              </a:lnSpc>
            </a:pPr>
            <a:r>
              <a:rPr lang="zh-CN" altLang="en-US" sz="2400" smtClean="0">
                <a:effectLst/>
                <a:latin typeface="微软雅黑" panose="020B0503020204020204" pitchFamily="34" charset="-122"/>
              </a:rPr>
              <a:t>杂质半导体（施主掺杂和施主能级，受主掺杂和受主能级）</a:t>
            </a:r>
          </a:p>
          <a:p>
            <a:pPr>
              <a:lnSpc>
                <a:spcPct val="125000"/>
              </a:lnSpc>
            </a:pPr>
            <a:r>
              <a:rPr lang="zh-CN" altLang="en-US" sz="2400" smtClean="0">
                <a:effectLst/>
                <a:latin typeface="微软雅黑" panose="020B0503020204020204" pitchFamily="34" charset="-122"/>
              </a:rPr>
              <a:t>半导体中的几种电子过程（杂质电离、载流子补偿、激子吸收）</a:t>
            </a:r>
          </a:p>
          <a:p>
            <a:pPr>
              <a:lnSpc>
                <a:spcPct val="125000"/>
              </a:lnSpc>
            </a:pPr>
            <a:r>
              <a:rPr lang="en-US" altLang="zh-CN" sz="2400" smtClean="0">
                <a:effectLst/>
                <a:latin typeface="微软雅黑" panose="020B0503020204020204" pitchFamily="34" charset="-122"/>
              </a:rPr>
              <a:t>PN</a:t>
            </a:r>
            <a:r>
              <a:rPr lang="zh-CN" altLang="en-US" sz="2400" smtClean="0">
                <a:effectLst/>
                <a:latin typeface="微软雅黑" panose="020B0503020204020204" pitchFamily="34" charset="-122"/>
              </a:rPr>
              <a:t>结</a:t>
            </a:r>
          </a:p>
        </p:txBody>
      </p:sp>
      <p:sp>
        <p:nvSpPr>
          <p:cNvPr id="61444" name="矩形 17"/>
          <p:cNvSpPr>
            <a:spLocks noChangeAspect="1" noChangeArrowheads="1"/>
          </p:cNvSpPr>
          <p:nvPr/>
        </p:nvSpPr>
        <p:spPr bwMode="auto">
          <a:xfrm>
            <a:off x="228600" y="1503363"/>
            <a:ext cx="8686800" cy="5021262"/>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836613"/>
            <a:ext cx="8229600" cy="682625"/>
          </a:xfrm>
          <a:noFill/>
        </p:spPr>
        <p:txBody>
          <a:bodyPr anchor="ctr"/>
          <a:lstStyle/>
          <a:p>
            <a:r>
              <a:rPr lang="zh-CN" altLang="en-US" sz="2600" smtClean="0">
                <a:effectLst/>
                <a:latin typeface="微软雅黑" panose="020B0503020204020204" pitchFamily="34" charset="-122"/>
              </a:rPr>
              <a:t>理想半导体的能带结构</a:t>
            </a:r>
          </a:p>
        </p:txBody>
      </p:sp>
      <p:pic>
        <p:nvPicPr>
          <p:cNvPr id="62467" name="Picture 4" descr="IMG_4075"/>
          <p:cNvPicPr>
            <a:picLocks noChangeAspect="1" noChangeArrowheads="1"/>
          </p:cNvPicPr>
          <p:nvPr/>
        </p:nvPicPr>
        <p:blipFill>
          <a:blip r:embed="rId2">
            <a:extLst>
              <a:ext uri="{28A0092B-C50C-407E-A947-70E740481C1C}">
                <a14:useLocalDpi xmlns:a14="http://schemas.microsoft.com/office/drawing/2010/main" val="0"/>
              </a:ext>
            </a:extLst>
          </a:blip>
          <a:srcRect l="11406" r="9647"/>
          <a:stretch>
            <a:fillRect/>
          </a:stretch>
        </p:blipFill>
        <p:spPr bwMode="auto">
          <a:xfrm>
            <a:off x="1331913" y="1844675"/>
            <a:ext cx="648017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矩形 17"/>
          <p:cNvSpPr>
            <a:spLocks noChangeAspect="1" noChangeArrowheads="1"/>
          </p:cNvSpPr>
          <p:nvPr/>
        </p:nvSpPr>
        <p:spPr bwMode="auto">
          <a:xfrm>
            <a:off x="228600" y="1503363"/>
            <a:ext cx="8686800" cy="5021262"/>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836613"/>
            <a:ext cx="8229600" cy="682625"/>
          </a:xfrm>
          <a:noFill/>
        </p:spPr>
        <p:txBody>
          <a:bodyPr anchor="ctr"/>
          <a:lstStyle/>
          <a:p>
            <a:r>
              <a:rPr lang="zh-CN" altLang="en-US" sz="2600" smtClean="0">
                <a:effectLst/>
              </a:rPr>
              <a:t>直接带隙与间接带隙</a:t>
            </a:r>
          </a:p>
        </p:txBody>
      </p:sp>
      <p:pic>
        <p:nvPicPr>
          <p:cNvPr id="63491" name="Picture 4" descr="IMG_4076"/>
          <p:cNvPicPr>
            <a:picLocks noChangeAspect="1" noChangeArrowheads="1"/>
          </p:cNvPicPr>
          <p:nvPr/>
        </p:nvPicPr>
        <p:blipFill>
          <a:blip r:embed="rId2">
            <a:extLst>
              <a:ext uri="{28A0092B-C50C-407E-A947-70E740481C1C}">
                <a14:useLocalDpi xmlns:a14="http://schemas.microsoft.com/office/drawing/2010/main" val="0"/>
              </a:ext>
            </a:extLst>
          </a:blip>
          <a:srcRect l="6915"/>
          <a:stretch>
            <a:fillRect/>
          </a:stretch>
        </p:blipFill>
        <p:spPr bwMode="auto">
          <a:xfrm>
            <a:off x="700088" y="1916113"/>
            <a:ext cx="7743825"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矩形 17"/>
          <p:cNvSpPr>
            <a:spLocks noChangeAspect="1" noChangeArrowheads="1"/>
          </p:cNvSpPr>
          <p:nvPr/>
        </p:nvSpPr>
        <p:spPr bwMode="auto">
          <a:xfrm>
            <a:off x="228600" y="1503363"/>
            <a:ext cx="8686800" cy="5021262"/>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801688"/>
            <a:ext cx="8229600" cy="682625"/>
          </a:xfrm>
          <a:noFill/>
        </p:spPr>
        <p:txBody>
          <a:bodyPr anchor="ctr"/>
          <a:lstStyle/>
          <a:p>
            <a:r>
              <a:rPr lang="zh-CN" altLang="en-US" sz="2600" smtClean="0">
                <a:effectLst/>
              </a:rPr>
              <a:t>典型半导体的能带结构</a:t>
            </a:r>
          </a:p>
        </p:txBody>
      </p:sp>
      <p:pic>
        <p:nvPicPr>
          <p:cNvPr id="64515" name="Picture 4" descr="IMG_4077"/>
          <p:cNvPicPr>
            <a:picLocks noChangeAspect="1" noChangeArrowheads="1"/>
          </p:cNvPicPr>
          <p:nvPr/>
        </p:nvPicPr>
        <p:blipFill>
          <a:blip r:embed="rId2">
            <a:extLst>
              <a:ext uri="{28A0092B-C50C-407E-A947-70E740481C1C}">
                <a14:useLocalDpi xmlns:a14="http://schemas.microsoft.com/office/drawing/2010/main" val="0"/>
              </a:ext>
            </a:extLst>
          </a:blip>
          <a:srcRect l="5177" t="5862" r="5173"/>
          <a:stretch>
            <a:fillRect/>
          </a:stretch>
        </p:blipFill>
        <p:spPr bwMode="auto">
          <a:xfrm>
            <a:off x="338138" y="2708275"/>
            <a:ext cx="4391025"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5" descr="IMG_4078"/>
          <p:cNvPicPr>
            <a:picLocks noChangeAspect="1" noChangeArrowheads="1"/>
          </p:cNvPicPr>
          <p:nvPr/>
        </p:nvPicPr>
        <p:blipFill>
          <a:blip r:embed="rId3">
            <a:extLst>
              <a:ext uri="{28A0092B-C50C-407E-A947-70E740481C1C}">
                <a14:useLocalDpi xmlns:a14="http://schemas.microsoft.com/office/drawing/2010/main" val="0"/>
              </a:ext>
            </a:extLst>
          </a:blip>
          <a:srcRect l="6895" r="5177"/>
          <a:stretch>
            <a:fillRect/>
          </a:stretch>
        </p:blipFill>
        <p:spPr bwMode="auto">
          <a:xfrm>
            <a:off x="4586288" y="2392363"/>
            <a:ext cx="4306887" cy="39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矩形 17"/>
          <p:cNvSpPr>
            <a:spLocks noChangeAspect="1" noChangeArrowheads="1"/>
          </p:cNvSpPr>
          <p:nvPr/>
        </p:nvSpPr>
        <p:spPr bwMode="auto">
          <a:xfrm>
            <a:off x="228600" y="1503363"/>
            <a:ext cx="8686800" cy="5021262"/>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42913" y="765175"/>
            <a:ext cx="8243887" cy="738188"/>
          </a:xfrm>
          <a:noFill/>
        </p:spPr>
        <p:txBody>
          <a:bodyPr anchor="ctr"/>
          <a:lstStyle/>
          <a:p>
            <a:r>
              <a:rPr lang="zh-CN" altLang="en-US" sz="2600" smtClean="0">
                <a:effectLst/>
                <a:latin typeface="微软雅黑" panose="020B0503020204020204" pitchFamily="34" charset="-122"/>
              </a:rPr>
              <a:t>本征光吸收问题</a:t>
            </a:r>
          </a:p>
        </p:txBody>
      </p:sp>
      <p:graphicFrame>
        <p:nvGraphicFramePr>
          <p:cNvPr id="65539" name="Object 15"/>
          <p:cNvGraphicFramePr>
            <a:graphicFrameLocks noGrp="1" noChangeAspect="1"/>
          </p:cNvGraphicFramePr>
          <p:nvPr>
            <p:ph sz="half" idx="1"/>
          </p:nvPr>
        </p:nvGraphicFramePr>
        <p:xfrm>
          <a:off x="1403350" y="4797425"/>
          <a:ext cx="1728788" cy="1703388"/>
        </p:xfrm>
        <a:graphic>
          <a:graphicData uri="http://schemas.openxmlformats.org/presentationml/2006/ole">
            <mc:AlternateContent xmlns:mc="http://schemas.openxmlformats.org/markup-compatibility/2006">
              <mc:Choice xmlns:v="urn:schemas-microsoft-com:vml" Requires="v">
                <p:oleObj spid="_x0000_s65548" name="Equation" r:id="rId3" imgW="875920" imgH="863225" progId="Equation.DSMT4">
                  <p:embed/>
                </p:oleObj>
              </mc:Choice>
              <mc:Fallback>
                <p:oleObj name="Equation" r:id="rId3" imgW="875920" imgH="863225" progId="Equation.DSMT4">
                  <p:embed/>
                  <p:pic>
                    <p:nvPicPr>
                      <p:cNvPr id="0" name="Object 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4797425"/>
                        <a:ext cx="1728788" cy="170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0" name="Object 9"/>
          <p:cNvGraphicFramePr>
            <a:graphicFrameLocks noGrp="1" noChangeAspect="1"/>
          </p:cNvGraphicFramePr>
          <p:nvPr>
            <p:ph sz="quarter" idx="2"/>
          </p:nvPr>
        </p:nvGraphicFramePr>
        <p:xfrm>
          <a:off x="2195513" y="3644900"/>
          <a:ext cx="717550" cy="528638"/>
        </p:xfrm>
        <a:graphic>
          <a:graphicData uri="http://schemas.openxmlformats.org/presentationml/2006/ole">
            <mc:AlternateContent xmlns:mc="http://schemas.openxmlformats.org/markup-compatibility/2006">
              <mc:Choice xmlns:v="urn:schemas-microsoft-com:vml" Requires="v">
                <p:oleObj spid="_x0000_s65549" name="Equation" r:id="rId5" imgW="241091" imgH="177646" progId="Equation.DSMT4">
                  <p:embed/>
                </p:oleObj>
              </mc:Choice>
              <mc:Fallback>
                <p:oleObj name="Equation" r:id="rId5" imgW="241091" imgH="177646" progId="Equation.DSMT4">
                  <p:embed/>
                  <p:pic>
                    <p:nvPicPr>
                      <p:cNvPr id="0" name="Object 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3644900"/>
                        <a:ext cx="717550"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1" name="Object 11"/>
          <p:cNvGraphicFramePr>
            <a:graphicFrameLocks noGrp="1" noChangeAspect="1"/>
          </p:cNvGraphicFramePr>
          <p:nvPr>
            <p:ph sz="quarter" idx="3"/>
          </p:nvPr>
        </p:nvGraphicFramePr>
        <p:xfrm>
          <a:off x="1763713" y="4221163"/>
          <a:ext cx="1511300" cy="668337"/>
        </p:xfrm>
        <a:graphic>
          <a:graphicData uri="http://schemas.openxmlformats.org/presentationml/2006/ole">
            <mc:AlternateContent xmlns:mc="http://schemas.openxmlformats.org/markup-compatibility/2006">
              <mc:Choice xmlns:v="urn:schemas-microsoft-com:vml" Requires="v">
                <p:oleObj spid="_x0000_s65550" name="Equation" r:id="rId7" imgW="545863" imgH="241195" progId="Equation.DSMT4">
                  <p:embed/>
                </p:oleObj>
              </mc:Choice>
              <mc:Fallback>
                <p:oleObj name="Equation" r:id="rId7" imgW="545863" imgH="241195" progId="Equation.DSMT4">
                  <p:embed/>
                  <p:pic>
                    <p:nvPicPr>
                      <p:cNvPr id="0" name="Object 11"/>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4221163"/>
                        <a:ext cx="1511300" cy="66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3" name="Rectangle 5"/>
          <p:cNvSpPr>
            <a:spLocks noChangeArrowheads="1"/>
          </p:cNvSpPr>
          <p:nvPr/>
        </p:nvSpPr>
        <p:spPr bwMode="auto">
          <a:xfrm>
            <a:off x="323850" y="1870075"/>
            <a:ext cx="8353425" cy="8921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a:spAutoFit/>
          </a:bodyPr>
          <a:lstStyle/>
          <a:p>
            <a:pPr eaLnBrk="1" hangingPunct="1">
              <a:defRPr/>
            </a:pPr>
            <a:r>
              <a:rPr lang="zh-CN" altLang="en-US" sz="2600">
                <a:solidFill>
                  <a:schemeClr val="tx1"/>
                </a:solidFill>
                <a:latin typeface="微软雅黑" panose="020B0503020204020204" pitchFamily="34" charset="-122"/>
                <a:ea typeface="微软雅黑" panose="020B0503020204020204" pitchFamily="34" charset="-122"/>
              </a:rPr>
              <a:t>直接跃迁中，光照能激发价带中的电子到导带，形成电子</a:t>
            </a:r>
            <a:r>
              <a:rPr lang="en-US" altLang="zh-CN" sz="2600">
                <a:solidFill>
                  <a:schemeClr val="tx1"/>
                </a:solidFill>
                <a:latin typeface="微软雅黑" panose="020B0503020204020204" pitchFamily="34" charset="-122"/>
                <a:ea typeface="微软雅黑" panose="020B0503020204020204" pitchFamily="34" charset="-122"/>
              </a:rPr>
              <a:t>-</a:t>
            </a:r>
            <a:r>
              <a:rPr lang="zh-CN" altLang="en-US" sz="2600">
                <a:solidFill>
                  <a:schemeClr val="tx1"/>
                </a:solidFill>
                <a:latin typeface="微软雅黑" panose="020B0503020204020204" pitchFamily="34" charset="-122"/>
                <a:ea typeface="微软雅黑" panose="020B0503020204020204" pitchFamily="34" charset="-122"/>
              </a:rPr>
              <a:t>空穴对，这个过程称为本征光吸收。     </a:t>
            </a:r>
          </a:p>
        </p:txBody>
      </p:sp>
      <p:sp>
        <p:nvSpPr>
          <p:cNvPr id="32774" name="Rectangle 6"/>
          <p:cNvSpPr>
            <a:spLocks noChangeArrowheads="1"/>
          </p:cNvSpPr>
          <p:nvPr/>
        </p:nvSpPr>
        <p:spPr bwMode="auto">
          <a:xfrm>
            <a:off x="517525" y="2924175"/>
            <a:ext cx="3851275" cy="4921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wrap="none">
            <a:spAutoFit/>
          </a:bodyPr>
          <a:lstStyle/>
          <a:p>
            <a:pPr algn="ctr" eaLnBrk="1" hangingPunct="1">
              <a:defRPr/>
            </a:pPr>
            <a:r>
              <a:rPr lang="zh-CN" altLang="en-US" sz="2600" dirty="0">
                <a:solidFill>
                  <a:schemeClr val="tx1"/>
                </a:solidFill>
                <a:latin typeface="微软雅黑" panose="020B0503020204020204" pitchFamily="34" charset="-122"/>
                <a:ea typeface="微软雅黑" panose="020B0503020204020204" pitchFamily="34" charset="-122"/>
              </a:rPr>
              <a:t>设本征光吸收光子能量为</a:t>
            </a:r>
          </a:p>
        </p:txBody>
      </p:sp>
      <p:sp>
        <p:nvSpPr>
          <p:cNvPr id="32782" name="Rectangle 14"/>
          <p:cNvSpPr>
            <a:spLocks noChangeArrowheads="1"/>
          </p:cNvSpPr>
          <p:nvPr/>
        </p:nvSpPr>
        <p:spPr bwMode="auto">
          <a:xfrm>
            <a:off x="1198563" y="4221163"/>
            <a:ext cx="517525" cy="4921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wrap="none">
            <a:spAutoFit/>
          </a:bodyPr>
          <a:lstStyle/>
          <a:p>
            <a:pPr algn="ctr" eaLnBrk="1" hangingPunct="1">
              <a:defRPr/>
            </a:pPr>
            <a:r>
              <a:rPr lang="zh-CN" altLang="en-US" sz="2600">
                <a:solidFill>
                  <a:schemeClr val="tx1"/>
                </a:solidFill>
                <a:latin typeface="微软雅黑" panose="020B0503020204020204" pitchFamily="34" charset="-122"/>
                <a:ea typeface="微软雅黑" panose="020B0503020204020204" pitchFamily="34" charset="-122"/>
              </a:rPr>
              <a:t>则</a:t>
            </a:r>
          </a:p>
        </p:txBody>
      </p:sp>
      <p:sp>
        <p:nvSpPr>
          <p:cNvPr id="32787" name="Rectangle 19"/>
          <p:cNvSpPr>
            <a:spLocks noChangeArrowheads="1"/>
          </p:cNvSpPr>
          <p:nvPr/>
        </p:nvSpPr>
        <p:spPr bwMode="auto">
          <a:xfrm>
            <a:off x="3403600" y="5689600"/>
            <a:ext cx="1851025" cy="4921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wrap="none">
            <a:spAutoFit/>
          </a:bodyPr>
          <a:lstStyle/>
          <a:p>
            <a:pPr algn="ctr" eaLnBrk="1" hangingPunct="1">
              <a:defRPr/>
            </a:pPr>
            <a:r>
              <a:rPr lang="zh-CN" altLang="en-US" sz="2600">
                <a:solidFill>
                  <a:schemeClr val="tx1"/>
                </a:solidFill>
                <a:latin typeface="微软雅黑" panose="020B0503020204020204" pitchFamily="34" charset="-122"/>
                <a:ea typeface="微软雅黑" panose="020B0503020204020204" pitchFamily="34" charset="-122"/>
              </a:rPr>
              <a:t>本征吸收边</a:t>
            </a:r>
          </a:p>
        </p:txBody>
      </p:sp>
      <p:pic>
        <p:nvPicPr>
          <p:cNvPr id="65546" name="Picture 20" descr="IMG_407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3438" y="2949575"/>
            <a:ext cx="4176712"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7" name="矩形 17"/>
          <p:cNvSpPr>
            <a:spLocks noChangeAspect="1" noChangeArrowheads="1"/>
          </p:cNvSpPr>
          <p:nvPr/>
        </p:nvSpPr>
        <p:spPr bwMode="auto">
          <a:xfrm>
            <a:off x="228600" y="1503363"/>
            <a:ext cx="8686800" cy="5021262"/>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836613"/>
            <a:ext cx="8229600" cy="681037"/>
          </a:xfrm>
          <a:noFill/>
        </p:spPr>
        <p:txBody>
          <a:bodyPr anchor="ctr"/>
          <a:lstStyle/>
          <a:p>
            <a:r>
              <a:rPr lang="zh-CN" altLang="en-US" sz="2600" smtClean="0">
                <a:effectLst/>
              </a:rPr>
              <a:t>直接跃迁与间接跃迁</a:t>
            </a:r>
          </a:p>
        </p:txBody>
      </p:sp>
      <p:pic>
        <p:nvPicPr>
          <p:cNvPr id="66563" name="Picture 4" descr="IMG_40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812925"/>
            <a:ext cx="7273925"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矩形 17"/>
          <p:cNvSpPr>
            <a:spLocks noChangeAspect="1" noChangeArrowheads="1"/>
          </p:cNvSpPr>
          <p:nvPr/>
        </p:nvSpPr>
        <p:spPr bwMode="auto">
          <a:xfrm>
            <a:off x="228600" y="1503363"/>
            <a:ext cx="8686800" cy="5021262"/>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93763" y="908050"/>
            <a:ext cx="7356475" cy="682625"/>
          </a:xfrm>
          <a:noFill/>
        </p:spPr>
        <p:txBody>
          <a:bodyPr anchor="t"/>
          <a:lstStyle/>
          <a:p>
            <a:r>
              <a:rPr lang="zh-CN" altLang="en-US" sz="2600" smtClean="0">
                <a:effectLst/>
              </a:rPr>
              <a:t>杂质半导体（施主掺杂和施主能级，受主掺杂和受主能级）</a:t>
            </a:r>
          </a:p>
        </p:txBody>
      </p:sp>
      <p:pic>
        <p:nvPicPr>
          <p:cNvPr id="67587" name="Picture 4" descr="IMG_4080"/>
          <p:cNvPicPr>
            <a:picLocks noChangeAspect="1" noChangeArrowheads="1"/>
          </p:cNvPicPr>
          <p:nvPr/>
        </p:nvPicPr>
        <p:blipFill>
          <a:blip r:embed="rId2">
            <a:extLst>
              <a:ext uri="{28A0092B-C50C-407E-A947-70E740481C1C}">
                <a14:useLocalDpi xmlns:a14="http://schemas.microsoft.com/office/drawing/2010/main" val="0"/>
              </a:ext>
            </a:extLst>
          </a:blip>
          <a:srcRect l="9081" r="6615"/>
          <a:stretch>
            <a:fillRect/>
          </a:stretch>
        </p:blipFill>
        <p:spPr bwMode="auto">
          <a:xfrm>
            <a:off x="276225" y="2997200"/>
            <a:ext cx="4321175"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5" descr="IMG_4081"/>
          <p:cNvPicPr>
            <a:picLocks noChangeAspect="1" noChangeArrowheads="1"/>
          </p:cNvPicPr>
          <p:nvPr/>
        </p:nvPicPr>
        <p:blipFill>
          <a:blip r:embed="rId3">
            <a:extLst>
              <a:ext uri="{28A0092B-C50C-407E-A947-70E740481C1C}">
                <a14:useLocalDpi xmlns:a14="http://schemas.microsoft.com/office/drawing/2010/main" val="0"/>
              </a:ext>
            </a:extLst>
          </a:blip>
          <a:srcRect l="10085" r="7443"/>
          <a:stretch>
            <a:fillRect/>
          </a:stretch>
        </p:blipFill>
        <p:spPr bwMode="auto">
          <a:xfrm>
            <a:off x="4813300" y="2997200"/>
            <a:ext cx="4151313"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矩形 17"/>
          <p:cNvSpPr>
            <a:spLocks noChangeAspect="1" noChangeArrowheads="1"/>
          </p:cNvSpPr>
          <p:nvPr/>
        </p:nvSpPr>
        <p:spPr bwMode="auto">
          <a:xfrm>
            <a:off x="228600" y="1844675"/>
            <a:ext cx="8686800" cy="4679950"/>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836613"/>
            <a:ext cx="9144000" cy="720725"/>
          </a:xfrm>
          <a:noFill/>
        </p:spPr>
        <p:txBody>
          <a:bodyPr anchor="ctr"/>
          <a:lstStyle/>
          <a:p>
            <a:r>
              <a:rPr lang="zh-CN" altLang="en-US" sz="2400" smtClean="0">
                <a:effectLst/>
                <a:latin typeface="微软雅黑" panose="020B0503020204020204" pitchFamily="34" charset="-122"/>
              </a:rPr>
              <a:t>半导体中的几种电子过程（杂质电离、载流子补偿、激子吸收）</a:t>
            </a:r>
          </a:p>
        </p:txBody>
      </p:sp>
      <p:pic>
        <p:nvPicPr>
          <p:cNvPr id="68611" name="Picture 4" descr="IMG_4082"/>
          <p:cNvPicPr>
            <a:picLocks noChangeAspect="1" noChangeArrowheads="1"/>
          </p:cNvPicPr>
          <p:nvPr/>
        </p:nvPicPr>
        <p:blipFill>
          <a:blip r:embed="rId2">
            <a:extLst>
              <a:ext uri="{28A0092B-C50C-407E-A947-70E740481C1C}">
                <a14:useLocalDpi xmlns:a14="http://schemas.microsoft.com/office/drawing/2010/main" val="0"/>
              </a:ext>
            </a:extLst>
          </a:blip>
          <a:srcRect l="11205"/>
          <a:stretch>
            <a:fillRect/>
          </a:stretch>
        </p:blipFill>
        <p:spPr bwMode="auto">
          <a:xfrm>
            <a:off x="1116013" y="1700213"/>
            <a:ext cx="6551612" cy="466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03213" y="836613"/>
            <a:ext cx="8229600" cy="681037"/>
          </a:xfrm>
          <a:noFill/>
        </p:spPr>
        <p:txBody>
          <a:bodyPr anchor="ctr"/>
          <a:lstStyle/>
          <a:p>
            <a:r>
              <a:rPr lang="en-US" altLang="zh-CN" sz="2600" smtClean="0">
                <a:effectLst/>
                <a:latin typeface="微软雅黑" panose="020B0503020204020204" pitchFamily="34" charset="-122"/>
              </a:rPr>
              <a:t>PN</a:t>
            </a:r>
            <a:r>
              <a:rPr lang="zh-CN" altLang="en-US" sz="2600" smtClean="0">
                <a:effectLst/>
                <a:latin typeface="微软雅黑" panose="020B0503020204020204" pitchFamily="34" charset="-122"/>
              </a:rPr>
              <a:t>结</a:t>
            </a:r>
          </a:p>
        </p:txBody>
      </p:sp>
      <p:pic>
        <p:nvPicPr>
          <p:cNvPr id="69635" name="Picture 4" descr="IMG_4083"/>
          <p:cNvPicPr>
            <a:picLocks noChangeAspect="1" noChangeArrowheads="1"/>
          </p:cNvPicPr>
          <p:nvPr/>
        </p:nvPicPr>
        <p:blipFill>
          <a:blip r:embed="rId2">
            <a:extLst>
              <a:ext uri="{28A0092B-C50C-407E-A947-70E740481C1C}">
                <a14:useLocalDpi xmlns:a14="http://schemas.microsoft.com/office/drawing/2010/main" val="0"/>
              </a:ext>
            </a:extLst>
          </a:blip>
          <a:srcRect l="7014" r="7333"/>
          <a:stretch>
            <a:fillRect/>
          </a:stretch>
        </p:blipFill>
        <p:spPr bwMode="auto">
          <a:xfrm>
            <a:off x="534988" y="1806575"/>
            <a:ext cx="381317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5" descr="IMG_40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55763"/>
            <a:ext cx="3971925"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519113" y="874713"/>
            <a:ext cx="8229600" cy="682625"/>
          </a:xfrm>
          <a:noFill/>
        </p:spPr>
        <p:txBody>
          <a:bodyPr anchor="ctr"/>
          <a:lstStyle/>
          <a:p>
            <a:r>
              <a:rPr lang="en-US" altLang="zh-CN" sz="2600" smtClean="0">
                <a:effectLst/>
              </a:rPr>
              <a:t> </a:t>
            </a:r>
            <a:r>
              <a:rPr lang="zh-CN" altLang="en-US" sz="2600" smtClean="0">
                <a:effectLst/>
              </a:rPr>
              <a:t>半导体部分基本概念</a:t>
            </a:r>
          </a:p>
        </p:txBody>
      </p:sp>
      <p:sp>
        <p:nvSpPr>
          <p:cNvPr id="70659" name="Rectangle 3"/>
          <p:cNvSpPr>
            <a:spLocks noGrp="1" noChangeArrowheads="1"/>
          </p:cNvSpPr>
          <p:nvPr>
            <p:ph idx="1"/>
          </p:nvPr>
        </p:nvSpPr>
        <p:spPr>
          <a:xfrm>
            <a:off x="517525" y="1781175"/>
            <a:ext cx="8626475" cy="4456113"/>
          </a:xfrm>
          <a:noFill/>
        </p:spPr>
        <p:txBody>
          <a:bodyPr/>
          <a:lstStyle/>
          <a:p>
            <a:pPr>
              <a:lnSpc>
                <a:spcPct val="150000"/>
              </a:lnSpc>
            </a:pPr>
            <a:r>
              <a:rPr lang="zh-CN" altLang="en-US" sz="2200" smtClean="0">
                <a:solidFill>
                  <a:srgbClr val="0000CC"/>
                </a:solidFill>
                <a:effectLst/>
                <a:latin typeface="微软雅黑" panose="020B0503020204020204" pitchFamily="34" charset="-122"/>
              </a:rPr>
              <a:t>理想半导体的能带结构</a:t>
            </a:r>
            <a:r>
              <a:rPr lang="en-US" altLang="zh-CN" sz="2200" smtClean="0">
                <a:solidFill>
                  <a:srgbClr val="0000CC"/>
                </a:solidFill>
                <a:effectLst/>
                <a:latin typeface="微软雅黑" panose="020B0503020204020204" pitchFamily="34" charset="-122"/>
              </a:rPr>
              <a:t>(☆)</a:t>
            </a:r>
          </a:p>
          <a:p>
            <a:pPr>
              <a:lnSpc>
                <a:spcPct val="150000"/>
              </a:lnSpc>
            </a:pPr>
            <a:r>
              <a:rPr lang="zh-CN" altLang="en-US" sz="2200" smtClean="0">
                <a:solidFill>
                  <a:srgbClr val="0000CC"/>
                </a:solidFill>
                <a:effectLst/>
                <a:latin typeface="微软雅黑" panose="020B0503020204020204" pitchFamily="34" charset="-122"/>
              </a:rPr>
              <a:t>直接带隙与间接带隙</a:t>
            </a:r>
            <a:r>
              <a:rPr lang="en-US" altLang="zh-CN" sz="2200" smtClean="0">
                <a:solidFill>
                  <a:srgbClr val="0000CC"/>
                </a:solidFill>
                <a:effectLst/>
                <a:latin typeface="微软雅黑" panose="020B0503020204020204" pitchFamily="34" charset="-122"/>
              </a:rPr>
              <a:t>(☆)</a:t>
            </a:r>
          </a:p>
          <a:p>
            <a:pPr>
              <a:lnSpc>
                <a:spcPct val="150000"/>
              </a:lnSpc>
            </a:pPr>
            <a:r>
              <a:rPr lang="zh-CN" altLang="en-US" sz="2200" smtClean="0">
                <a:solidFill>
                  <a:srgbClr val="0000CC"/>
                </a:solidFill>
                <a:effectLst/>
                <a:latin typeface="微软雅黑" panose="020B0503020204020204" pitchFamily="34" charset="-122"/>
              </a:rPr>
              <a:t>典型半导体的能带结构</a:t>
            </a:r>
            <a:r>
              <a:rPr lang="en-US" altLang="zh-CN" sz="2200" smtClean="0">
                <a:solidFill>
                  <a:srgbClr val="0000CC"/>
                </a:solidFill>
                <a:effectLst/>
                <a:latin typeface="微软雅黑" panose="020B0503020204020204" pitchFamily="34" charset="-122"/>
              </a:rPr>
              <a:t>(☆)</a:t>
            </a:r>
          </a:p>
          <a:p>
            <a:pPr>
              <a:lnSpc>
                <a:spcPct val="150000"/>
              </a:lnSpc>
            </a:pPr>
            <a:r>
              <a:rPr lang="zh-CN" altLang="en-US" sz="2200" smtClean="0">
                <a:solidFill>
                  <a:srgbClr val="0000CC"/>
                </a:solidFill>
                <a:effectLst/>
                <a:latin typeface="微软雅黑" panose="020B0503020204020204" pitchFamily="34" charset="-122"/>
              </a:rPr>
              <a:t>直接跃迁与间接跃迁</a:t>
            </a:r>
            <a:r>
              <a:rPr lang="en-US" altLang="zh-CN" sz="2200" smtClean="0">
                <a:solidFill>
                  <a:srgbClr val="0000CC"/>
                </a:solidFill>
                <a:effectLst/>
                <a:latin typeface="微软雅黑" panose="020B0503020204020204" pitchFamily="34" charset="-122"/>
              </a:rPr>
              <a:t>(☆)</a:t>
            </a:r>
          </a:p>
          <a:p>
            <a:pPr>
              <a:lnSpc>
                <a:spcPct val="150000"/>
              </a:lnSpc>
            </a:pPr>
            <a:r>
              <a:rPr lang="zh-CN" altLang="en-US" sz="2200" smtClean="0">
                <a:solidFill>
                  <a:srgbClr val="0000CC"/>
                </a:solidFill>
                <a:effectLst/>
                <a:latin typeface="微软雅黑" panose="020B0503020204020204" pitchFamily="34" charset="-122"/>
              </a:rPr>
              <a:t>本征光吸收问题</a:t>
            </a:r>
            <a:r>
              <a:rPr lang="en-US" altLang="zh-CN" sz="2200" smtClean="0">
                <a:solidFill>
                  <a:srgbClr val="0000CC"/>
                </a:solidFill>
                <a:effectLst/>
                <a:latin typeface="微软雅黑" panose="020B0503020204020204" pitchFamily="34" charset="-122"/>
              </a:rPr>
              <a:t>(☆)</a:t>
            </a:r>
          </a:p>
          <a:p>
            <a:pPr>
              <a:lnSpc>
                <a:spcPct val="150000"/>
              </a:lnSpc>
            </a:pPr>
            <a:r>
              <a:rPr lang="zh-CN" altLang="en-US" sz="2200" smtClean="0">
                <a:effectLst/>
                <a:latin typeface="微软雅黑" panose="020B0503020204020204" pitchFamily="34" charset="-122"/>
              </a:rPr>
              <a:t>杂质半导体（施主掺杂和施主能级，受主掺杂和受主能级）</a:t>
            </a:r>
          </a:p>
          <a:p>
            <a:pPr>
              <a:lnSpc>
                <a:spcPct val="150000"/>
              </a:lnSpc>
            </a:pPr>
            <a:r>
              <a:rPr lang="zh-CN" altLang="en-US" sz="2200" smtClean="0">
                <a:effectLst/>
                <a:latin typeface="微软雅黑" panose="020B0503020204020204" pitchFamily="34" charset="-122"/>
              </a:rPr>
              <a:t>半导体中的几种电子过程（杂质电离、载流子补偿、激子吸收）</a:t>
            </a:r>
          </a:p>
          <a:p>
            <a:pPr>
              <a:lnSpc>
                <a:spcPct val="150000"/>
              </a:lnSpc>
            </a:pPr>
            <a:r>
              <a:rPr lang="en-US" altLang="zh-CN" sz="2200" smtClean="0">
                <a:effectLst/>
                <a:latin typeface="微软雅黑" panose="020B0503020204020204" pitchFamily="34" charset="-122"/>
              </a:rPr>
              <a:t>PN</a:t>
            </a:r>
            <a:r>
              <a:rPr lang="zh-CN" altLang="en-US" sz="2200" smtClean="0">
                <a:effectLst/>
                <a:latin typeface="微软雅黑" panose="020B0503020204020204" pitchFamily="34" charset="-122"/>
              </a:rPr>
              <a:t>结</a:t>
            </a:r>
          </a:p>
        </p:txBody>
      </p:sp>
      <p:sp>
        <p:nvSpPr>
          <p:cNvPr id="70660" name="矩形 17"/>
          <p:cNvSpPr>
            <a:spLocks noChangeAspect="1" noChangeArrowheads="1"/>
          </p:cNvSpPr>
          <p:nvPr/>
        </p:nvSpPr>
        <p:spPr bwMode="auto">
          <a:xfrm>
            <a:off x="228600" y="1557338"/>
            <a:ext cx="8686800" cy="4967287"/>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1800">
              <a:solidFill>
                <a:srgbClr val="1C1C1C"/>
              </a:solidFill>
              <a:latin typeface="Times New Roman" panose="02020603050405020304" pitchFamily="18"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465812-A296-40C1-BC60-C2A25FB1E56A}"/>
              </a:ext>
            </a:extLst>
          </p:cNvPr>
          <p:cNvSpPr/>
          <p:nvPr/>
        </p:nvSpPr>
        <p:spPr bwMode="auto">
          <a:xfrm>
            <a:off x="228600" y="5056188"/>
            <a:ext cx="8686800" cy="1325562"/>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3" name="矩形 2">
            <a:extLst>
              <a:ext uri="{FF2B5EF4-FFF2-40B4-BE49-F238E27FC236}">
                <a16:creationId xmlns:a16="http://schemas.microsoft.com/office/drawing/2014/main" id="{8C5401F4-9669-405B-A63A-8F286B06A546}"/>
              </a:ext>
            </a:extLst>
          </p:cNvPr>
          <p:cNvSpPr/>
          <p:nvPr/>
        </p:nvSpPr>
        <p:spPr bwMode="auto">
          <a:xfrm>
            <a:off x="2411413" y="1668463"/>
            <a:ext cx="2881312" cy="1831975"/>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graphicFrame>
        <p:nvGraphicFramePr>
          <p:cNvPr id="6147" name="对象 6146"/>
          <p:cNvGraphicFramePr>
            <a:graphicFrameLocks/>
          </p:cNvGraphicFramePr>
          <p:nvPr/>
        </p:nvGraphicFramePr>
        <p:xfrm>
          <a:off x="2520950" y="1668463"/>
          <a:ext cx="2508250" cy="1831975"/>
        </p:xfrm>
        <a:graphic>
          <a:graphicData uri="http://schemas.openxmlformats.org/presentationml/2006/ole">
            <mc:AlternateContent xmlns:mc="http://schemas.openxmlformats.org/markup-compatibility/2006">
              <mc:Choice xmlns:v="urn:schemas-microsoft-com:vml" Requires="v">
                <p:oleObj spid="_x0000_s25615" r:id="rId3" imgW="944995" imgH="670651" progId="Equation.DSMT4">
                  <p:embed/>
                </p:oleObj>
              </mc:Choice>
              <mc:Fallback>
                <p:oleObj r:id="rId3" imgW="944995" imgH="670651" progId="Equation.DSMT4">
                  <p:embed/>
                  <p:pic>
                    <p:nvPicPr>
                      <p:cNvPr id="0" name="对象 6146"/>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20950" y="1668463"/>
                        <a:ext cx="250825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05" name="矩形 6149"/>
          <p:cNvSpPr>
            <a:spLocks noChangeArrowheads="1"/>
          </p:cNvSpPr>
          <p:nvPr/>
        </p:nvSpPr>
        <p:spPr bwMode="auto">
          <a:xfrm>
            <a:off x="611188" y="2392363"/>
            <a:ext cx="2057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400">
                <a:latin typeface="微软雅黑" panose="020B0503020204020204" pitchFamily="34" charset="-122"/>
              </a:rPr>
              <a:t>的取值范围</a:t>
            </a:r>
          </a:p>
        </p:txBody>
      </p:sp>
      <p:sp>
        <p:nvSpPr>
          <p:cNvPr id="6153" name="矩形 6152"/>
          <p:cNvSpPr>
            <a:spLocks noChangeArrowheads="1"/>
          </p:cNvSpPr>
          <p:nvPr/>
        </p:nvSpPr>
        <p:spPr bwMode="auto">
          <a:xfrm>
            <a:off x="323850" y="3255963"/>
            <a:ext cx="2514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2400">
                <a:latin typeface="微软雅黑" panose="020B0503020204020204" pitchFamily="34" charset="-122"/>
              </a:rPr>
              <a:t>—— </a:t>
            </a:r>
            <a:r>
              <a:rPr lang="zh-CN" altLang="en-US" sz="2400">
                <a:latin typeface="微软雅黑" panose="020B0503020204020204" pitchFamily="34" charset="-122"/>
              </a:rPr>
              <a:t>波包函数</a:t>
            </a:r>
          </a:p>
        </p:txBody>
      </p:sp>
      <p:graphicFrame>
        <p:nvGraphicFramePr>
          <p:cNvPr id="6152" name="对象 6151"/>
          <p:cNvGraphicFramePr>
            <a:graphicFrameLocks/>
          </p:cNvGraphicFramePr>
          <p:nvPr/>
        </p:nvGraphicFramePr>
        <p:xfrm>
          <a:off x="392113" y="3857625"/>
          <a:ext cx="7637462" cy="1189038"/>
        </p:xfrm>
        <a:graphic>
          <a:graphicData uri="http://schemas.openxmlformats.org/presentationml/2006/ole">
            <mc:AlternateContent xmlns:mc="http://schemas.openxmlformats.org/markup-compatibility/2006">
              <mc:Choice xmlns:v="urn:schemas-microsoft-com:vml" Requires="v">
                <p:oleObj spid="_x0000_s25616" r:id="rId5" imgW="3097456" imgH="482391" progId="Equation.3">
                  <p:embed/>
                </p:oleObj>
              </mc:Choice>
              <mc:Fallback>
                <p:oleObj r:id="rId5" imgW="3097456" imgH="482391" progId="Equation.3">
                  <p:embed/>
                  <p:pic>
                    <p:nvPicPr>
                      <p:cNvPr id="0" name="对象 6151"/>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92113" y="3857625"/>
                        <a:ext cx="7637462"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1" name="对象 6150"/>
          <p:cNvGraphicFramePr>
            <a:graphicFrameLocks/>
          </p:cNvGraphicFramePr>
          <p:nvPr/>
        </p:nvGraphicFramePr>
        <p:xfrm>
          <a:off x="352425" y="5135563"/>
          <a:ext cx="8435975" cy="1204912"/>
        </p:xfrm>
        <a:graphic>
          <a:graphicData uri="http://schemas.openxmlformats.org/presentationml/2006/ole">
            <mc:AlternateContent xmlns:mc="http://schemas.openxmlformats.org/markup-compatibility/2006">
              <mc:Choice xmlns:v="urn:schemas-microsoft-com:vml" Requires="v">
                <p:oleObj spid="_x0000_s25617" r:id="rId7" imgW="3406092" imgH="434204" progId="Equation.3">
                  <p:embed/>
                </p:oleObj>
              </mc:Choice>
              <mc:Fallback>
                <p:oleObj r:id="rId7" imgW="3406092" imgH="434204" progId="Equation.3">
                  <p:embed/>
                  <p:pic>
                    <p:nvPicPr>
                      <p:cNvPr id="0" name="对象 6150"/>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52425" y="5135563"/>
                        <a:ext cx="8435975"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4" name="对象 6153"/>
          <p:cNvGraphicFramePr>
            <a:graphicFrameLocks/>
          </p:cNvGraphicFramePr>
          <p:nvPr/>
        </p:nvGraphicFramePr>
        <p:xfrm>
          <a:off x="2484438" y="1052513"/>
          <a:ext cx="4535487" cy="673100"/>
        </p:xfrm>
        <a:graphic>
          <a:graphicData uri="http://schemas.openxmlformats.org/presentationml/2006/ole">
            <mc:AlternateContent xmlns:mc="http://schemas.openxmlformats.org/markup-compatibility/2006">
              <mc:Choice xmlns:v="urn:schemas-microsoft-com:vml" Requires="v">
                <p:oleObj spid="_x0000_s25618" r:id="rId9" imgW="1688367" imgH="253890" progId="Equation.3">
                  <p:embed/>
                </p:oleObj>
              </mc:Choice>
              <mc:Fallback>
                <p:oleObj r:id="rId9" imgW="1688367" imgH="253890" progId="Equation.3">
                  <p:embed/>
                  <p:pic>
                    <p:nvPicPr>
                      <p:cNvPr id="0" name="对象 6153"/>
                      <p:cNvPicPr>
                        <a:picLocks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484438" y="1052513"/>
                        <a:ext cx="453548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10" name="对象 6155"/>
          <p:cNvGraphicFramePr>
            <a:graphicFrameLocks/>
          </p:cNvGraphicFramePr>
          <p:nvPr/>
        </p:nvGraphicFramePr>
        <p:xfrm>
          <a:off x="5791200" y="2271713"/>
          <a:ext cx="376238" cy="411162"/>
        </p:xfrm>
        <a:graphic>
          <a:graphicData uri="http://schemas.openxmlformats.org/presentationml/2006/ole">
            <mc:AlternateContent xmlns:mc="http://schemas.openxmlformats.org/markup-compatibility/2006">
              <mc:Choice xmlns:v="urn:schemas-microsoft-com:vml" Requires="v">
                <p:oleObj spid="_x0000_s25619" r:id="rId11" imgW="91402" imgH="99185" progId="Equation.DSMT4">
                  <p:embed/>
                </p:oleObj>
              </mc:Choice>
              <mc:Fallback>
                <p:oleObj r:id="rId11" imgW="91402" imgH="99185" progId="Equation.DSMT4">
                  <p:embed/>
                  <p:pic>
                    <p:nvPicPr>
                      <p:cNvPr id="0" name="对象 6155"/>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791200" y="2271713"/>
                        <a:ext cx="3762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11" name="矩形 6156"/>
          <p:cNvSpPr>
            <a:spLocks noChangeArrowheads="1"/>
          </p:cNvSpPr>
          <p:nvPr/>
        </p:nvSpPr>
        <p:spPr bwMode="auto">
          <a:xfrm>
            <a:off x="6173788" y="2247900"/>
            <a:ext cx="1752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2400">
                <a:latin typeface="微软雅黑" panose="020B0503020204020204" pitchFamily="34" charset="-122"/>
              </a:rPr>
              <a:t>—— </a:t>
            </a:r>
            <a:r>
              <a:rPr lang="zh-CN" altLang="en-US" sz="2400">
                <a:latin typeface="微软雅黑" panose="020B0503020204020204" pitchFamily="34" charset="-122"/>
              </a:rPr>
              <a:t>小量</a:t>
            </a:r>
          </a:p>
        </p:txBody>
      </p:sp>
      <p:sp>
        <p:nvSpPr>
          <p:cNvPr id="6159" name="任意多边形 6158"/>
          <p:cNvSpPr>
            <a:spLocks noChangeArrowheads="1"/>
          </p:cNvSpPr>
          <p:nvPr/>
        </p:nvSpPr>
        <p:spPr bwMode="auto">
          <a:xfrm>
            <a:off x="7488238" y="1389063"/>
            <a:ext cx="1081087" cy="3148012"/>
          </a:xfrm>
          <a:custGeom>
            <a:avLst/>
            <a:gdLst>
              <a:gd name="T0" fmla="*/ 0 w 1056"/>
              <a:gd name="T1" fmla="*/ 0 h 2064"/>
              <a:gd name="T2" fmla="*/ 2147483646 w 1056"/>
              <a:gd name="T3" fmla="*/ 0 h 2064"/>
              <a:gd name="T4" fmla="*/ 2147483646 w 1056"/>
              <a:gd name="T5" fmla="*/ 2147483646 h 2064"/>
              <a:gd name="T6" fmla="*/ 2147483646 w 1056"/>
              <a:gd name="T7" fmla="*/ 2147483646 h 20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6" h="2064">
                <a:moveTo>
                  <a:pt x="0" y="0"/>
                </a:moveTo>
                <a:lnTo>
                  <a:pt x="1056" y="0"/>
                </a:lnTo>
                <a:lnTo>
                  <a:pt x="1056" y="2064"/>
                </a:lnTo>
                <a:lnTo>
                  <a:pt x="576" y="2064"/>
                </a:lnTo>
              </a:path>
            </a:pathLst>
          </a:custGeom>
          <a:noFill/>
          <a:ln w="38100">
            <a:solidFill>
              <a:srgbClr val="0000CC"/>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5613" name="对象 1"/>
          <p:cNvGraphicFramePr>
            <a:graphicFrameLocks noChangeAspect="1"/>
          </p:cNvGraphicFramePr>
          <p:nvPr/>
        </p:nvGraphicFramePr>
        <p:xfrm>
          <a:off x="395288" y="2443163"/>
          <a:ext cx="241300" cy="338137"/>
        </p:xfrm>
        <a:graphic>
          <a:graphicData uri="http://schemas.openxmlformats.org/presentationml/2006/ole">
            <mc:AlternateContent xmlns:mc="http://schemas.openxmlformats.org/markup-compatibility/2006">
              <mc:Choice xmlns:v="urn:schemas-microsoft-com:vml" Requires="v">
                <p:oleObj spid="_x0000_s25620" name="公式" r:id="rId13" imgW="241091" imgH="317225" progId="Equation.3">
                  <p:embed/>
                </p:oleObj>
              </mc:Choice>
              <mc:Fallback>
                <p:oleObj name="公式" r:id="rId13" imgW="241091" imgH="317225" progId="Equation.3">
                  <p:embed/>
                  <p:pic>
                    <p:nvPicPr>
                      <p:cNvPr id="0" name="对象 1"/>
                      <p:cNvPicPr>
                        <a:picLocks noChangeAspect="1" noChangeArrowheads="1"/>
                      </p:cNvPicPr>
                      <p:nvPr/>
                    </p:nvPicPr>
                    <p:blipFill>
                      <a:blip r:embed="rId1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95288" y="2443163"/>
                        <a:ext cx="241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4" name="矩形 6"/>
          <p:cNvSpPr>
            <a:spLocks noChangeArrowheads="1"/>
          </p:cNvSpPr>
          <p:nvPr/>
        </p:nvSpPr>
        <p:spPr bwMode="auto">
          <a:xfrm>
            <a:off x="228600" y="981075"/>
            <a:ext cx="8686800" cy="5400675"/>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154"/>
                                        </p:tgtEl>
                                        <p:attrNameLst>
                                          <p:attrName>style.visibility</p:attrName>
                                        </p:attrNameLst>
                                      </p:cBhvr>
                                      <p:to>
                                        <p:strVal val="visible"/>
                                      </p:to>
                                    </p:set>
                                    <p:animEffect transition="in" filter="dissolve">
                                      <p:cBhvr>
                                        <p:cTn id="7" dur="500"/>
                                        <p:tgtEl>
                                          <p:spTgt spid="615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147"/>
                                        </p:tgtEl>
                                        <p:attrNameLst>
                                          <p:attrName>style.visibility</p:attrName>
                                        </p:attrNameLst>
                                      </p:cBhvr>
                                      <p:to>
                                        <p:strVal val="visible"/>
                                      </p:to>
                                    </p:set>
                                    <p:animEffect transition="in" filter="dissolve">
                                      <p:cBhvr>
                                        <p:cTn id="11" dur="500"/>
                                        <p:tgtEl>
                                          <p:spTgt spid="614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153">
                                            <p:txEl>
                                              <p:pRg st="0" end="0"/>
                                            </p:txEl>
                                          </p:spTgt>
                                        </p:tgtEl>
                                        <p:attrNameLst>
                                          <p:attrName>style.visibility</p:attrName>
                                        </p:attrNameLst>
                                      </p:cBhvr>
                                      <p:to>
                                        <p:strVal val="visible"/>
                                      </p:to>
                                    </p:set>
                                    <p:animEffect transition="in" filter="dissolve">
                                      <p:cBhvr>
                                        <p:cTn id="16" dur="500"/>
                                        <p:tgtEl>
                                          <p:spTgt spid="6153">
                                            <p:txEl>
                                              <p:pRg st="0" end="0"/>
                                            </p:txEl>
                                          </p:spTgt>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6152"/>
                                        </p:tgtEl>
                                        <p:attrNameLst>
                                          <p:attrName>style.visibility</p:attrName>
                                        </p:attrNameLst>
                                      </p:cBhvr>
                                      <p:to>
                                        <p:strVal val="visible"/>
                                      </p:to>
                                    </p:set>
                                    <p:animEffect transition="in" filter="dissolve">
                                      <p:cBhvr>
                                        <p:cTn id="20" dur="500"/>
                                        <p:tgtEl>
                                          <p:spTgt spid="615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6159"/>
                                        </p:tgtEl>
                                        <p:attrNameLst>
                                          <p:attrName>style.visibility</p:attrName>
                                        </p:attrNameLst>
                                      </p:cBhvr>
                                      <p:to>
                                        <p:strVal val="visible"/>
                                      </p:to>
                                    </p:set>
                                    <p:animEffect transition="in" filter="dissolve">
                                      <p:cBhvr>
                                        <p:cTn id="25" dur="500"/>
                                        <p:tgtEl>
                                          <p:spTgt spid="6159"/>
                                        </p:tgtEl>
                                      </p:cBhvr>
                                    </p:animEffec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6151"/>
                                        </p:tgtEl>
                                        <p:attrNameLst>
                                          <p:attrName>style.visibility</p:attrName>
                                        </p:attrNameLst>
                                      </p:cBhvr>
                                      <p:to>
                                        <p:strVal val="visible"/>
                                      </p:to>
                                    </p:set>
                                    <p:animEffect transition="in" filter="dissolve">
                                      <p:cBhvr>
                                        <p:cTn id="29"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内容占位符 3"/>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23850" y="1341438"/>
            <a:ext cx="8510588" cy="4505325"/>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矩形 7174"/>
          <p:cNvSpPr>
            <a:spLocks noChangeArrowheads="1"/>
          </p:cNvSpPr>
          <p:nvPr/>
        </p:nvSpPr>
        <p:spPr bwMode="auto">
          <a:xfrm>
            <a:off x="228600" y="1035050"/>
            <a:ext cx="8686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 typeface="Wingdings" panose="05000000000000000000" pitchFamily="2" charset="2"/>
              <a:buChar char="Ø"/>
            </a:pPr>
            <a:r>
              <a:rPr lang="zh-CN" altLang="en-US" sz="2800">
                <a:solidFill>
                  <a:srgbClr val="0000CC"/>
                </a:solidFill>
                <a:latin typeface="微软雅黑" panose="020B0503020204020204" pitchFamily="34" charset="-122"/>
              </a:rPr>
              <a:t>电子的概率密度分布函数</a:t>
            </a:r>
          </a:p>
        </p:txBody>
      </p:sp>
      <p:graphicFrame>
        <p:nvGraphicFramePr>
          <p:cNvPr id="7174" name="对象 7173"/>
          <p:cNvGraphicFramePr>
            <a:graphicFrameLocks/>
          </p:cNvGraphicFramePr>
          <p:nvPr/>
        </p:nvGraphicFramePr>
        <p:xfrm>
          <a:off x="303213" y="1511300"/>
          <a:ext cx="8374062" cy="1349375"/>
        </p:xfrm>
        <a:graphic>
          <a:graphicData uri="http://schemas.openxmlformats.org/presentationml/2006/ole">
            <mc:AlternateContent xmlns:mc="http://schemas.openxmlformats.org/markup-compatibility/2006">
              <mc:Choice xmlns:v="urn:schemas-microsoft-com:vml" Requires="v">
                <p:oleObj spid="_x0000_s26631" r:id="rId3" imgW="3300567" imgH="545863" progId="Equation.DSMT4">
                  <p:embed/>
                </p:oleObj>
              </mc:Choice>
              <mc:Fallback>
                <p:oleObj r:id="rId3" imgW="3300567" imgH="545863" progId="Equation.DSMT4">
                  <p:embed/>
                  <p:pic>
                    <p:nvPicPr>
                      <p:cNvPr id="0" name="对象 7173"/>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03213" y="1511300"/>
                        <a:ext cx="8374062"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2" name="对象 7171"/>
          <p:cNvGraphicFramePr>
            <a:graphicFrameLocks/>
          </p:cNvGraphicFramePr>
          <p:nvPr/>
        </p:nvGraphicFramePr>
        <p:xfrm>
          <a:off x="250825" y="5270500"/>
          <a:ext cx="8424863" cy="1074738"/>
        </p:xfrm>
        <a:graphic>
          <a:graphicData uri="http://schemas.openxmlformats.org/presentationml/2006/ole">
            <mc:AlternateContent xmlns:mc="http://schemas.openxmlformats.org/markup-compatibility/2006">
              <mc:Choice xmlns:v="urn:schemas-microsoft-com:vml" Requires="v">
                <p:oleObj spid="_x0000_s26632" r:id="rId5" imgW="3478290" imgH="444307" progId="Equation.DSMT4">
                  <p:embed/>
                </p:oleObj>
              </mc:Choice>
              <mc:Fallback>
                <p:oleObj r:id="rId5" imgW="3478290" imgH="444307" progId="Equation.DSMT4">
                  <p:embed/>
                  <p:pic>
                    <p:nvPicPr>
                      <p:cNvPr id="0" name="对象 7171"/>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0825" y="5270500"/>
                        <a:ext cx="842486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0" name="对象 7179"/>
          <p:cNvGraphicFramePr>
            <a:graphicFrameLocks/>
          </p:cNvGraphicFramePr>
          <p:nvPr/>
        </p:nvGraphicFramePr>
        <p:xfrm>
          <a:off x="257175" y="2968625"/>
          <a:ext cx="6272213" cy="2208213"/>
        </p:xfrm>
        <a:graphic>
          <a:graphicData uri="http://schemas.openxmlformats.org/presentationml/2006/ole">
            <mc:AlternateContent xmlns:mc="http://schemas.openxmlformats.org/markup-compatibility/2006">
              <mc:Choice xmlns:v="urn:schemas-microsoft-com:vml" Requires="v">
                <p:oleObj spid="_x0000_s26633" r:id="rId7" imgW="2590800" imgH="914400" progId="Equation.DSMT4">
                  <p:embed/>
                </p:oleObj>
              </mc:Choice>
              <mc:Fallback>
                <p:oleObj r:id="rId7" imgW="2590800" imgH="914400" progId="Equation.DSMT4">
                  <p:embed/>
                  <p:pic>
                    <p:nvPicPr>
                      <p:cNvPr id="0" name="对象 7179"/>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57175" y="2968625"/>
                        <a:ext cx="6272213"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矩形 6"/>
          <p:cNvSpPr>
            <a:spLocks noChangeArrowheads="1"/>
          </p:cNvSpPr>
          <p:nvPr/>
        </p:nvSpPr>
        <p:spPr bwMode="auto">
          <a:xfrm>
            <a:off x="228600" y="981075"/>
            <a:ext cx="8686800" cy="5400675"/>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Effect transition="in" filter="dissolve">
                                      <p:cBhvr>
                                        <p:cTn id="7" dur="500"/>
                                        <p:tgtEl>
                                          <p:spTgt spid="71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animEffect transition="in" filter="dissolve">
                                      <p:cBhvr>
                                        <p:cTn id="12" dur="500"/>
                                        <p:tgtEl>
                                          <p:spTgt spid="71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180"/>
                                        </p:tgtEl>
                                        <p:attrNameLst>
                                          <p:attrName>style.visibility</p:attrName>
                                        </p:attrNameLst>
                                      </p:cBhvr>
                                      <p:to>
                                        <p:strVal val="visible"/>
                                      </p:to>
                                    </p:set>
                                    <p:animEffect transition="in" filter="dissolve">
                                      <p:cBhvr>
                                        <p:cTn id="17" dur="500"/>
                                        <p:tgtEl>
                                          <p:spTgt spid="7180"/>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7172"/>
                                        </p:tgtEl>
                                        <p:attrNameLst>
                                          <p:attrName>style.visibility</p:attrName>
                                        </p:attrNameLst>
                                      </p:cBhvr>
                                      <p:to>
                                        <p:strVal val="visible"/>
                                      </p:to>
                                    </p:set>
                                    <p:animEffect transition="in" filter="dissolve">
                                      <p:cBhvr>
                                        <p:cTn id="21"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uild="p"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1EC646-1AFD-4C93-9C3E-E71920238E5F}"/>
              </a:ext>
            </a:extLst>
          </p:cNvPr>
          <p:cNvSpPr/>
          <p:nvPr/>
        </p:nvSpPr>
        <p:spPr bwMode="auto">
          <a:xfrm>
            <a:off x="228600" y="3067050"/>
            <a:ext cx="8686800" cy="1225550"/>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graphicFrame>
        <p:nvGraphicFramePr>
          <p:cNvPr id="35843" name="对象 35842"/>
          <p:cNvGraphicFramePr>
            <a:graphicFrameLocks/>
          </p:cNvGraphicFramePr>
          <p:nvPr/>
        </p:nvGraphicFramePr>
        <p:xfrm>
          <a:off x="323850" y="1563688"/>
          <a:ext cx="8455025" cy="1360487"/>
        </p:xfrm>
        <a:graphic>
          <a:graphicData uri="http://schemas.openxmlformats.org/presentationml/2006/ole">
            <mc:AlternateContent xmlns:mc="http://schemas.openxmlformats.org/markup-compatibility/2006">
              <mc:Choice xmlns:v="urn:schemas-microsoft-com:vml" Requires="v">
                <p:oleObj spid="_x0000_s27657" r:id="rId3" imgW="3287873" imgH="533169" progId="Equation.DSMT4">
                  <p:embed/>
                </p:oleObj>
              </mc:Choice>
              <mc:Fallback>
                <p:oleObj r:id="rId3" imgW="3287873" imgH="533169" progId="Equation.DSMT4">
                  <p:embed/>
                  <p:pic>
                    <p:nvPicPr>
                      <p:cNvPr id="0" name="对象 35842"/>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3850" y="1563688"/>
                        <a:ext cx="8455025"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5" name="对象 35844"/>
          <p:cNvGraphicFramePr>
            <a:graphicFrameLocks/>
          </p:cNvGraphicFramePr>
          <p:nvPr/>
        </p:nvGraphicFramePr>
        <p:xfrm>
          <a:off x="436563" y="4989513"/>
          <a:ext cx="8270875" cy="1054100"/>
        </p:xfrm>
        <a:graphic>
          <a:graphicData uri="http://schemas.openxmlformats.org/presentationml/2006/ole">
            <mc:AlternateContent xmlns:mc="http://schemas.openxmlformats.org/markup-compatibility/2006">
              <mc:Choice xmlns:v="urn:schemas-microsoft-com:vml" Requires="v">
                <p:oleObj spid="_x0000_s27658" r:id="rId5" imgW="3478290" imgH="444307" progId="Equation.DSMT4">
                  <p:embed/>
                </p:oleObj>
              </mc:Choice>
              <mc:Fallback>
                <p:oleObj r:id="rId5" imgW="3478290" imgH="444307" progId="Equation.DSMT4">
                  <p:embed/>
                  <p:pic>
                    <p:nvPicPr>
                      <p:cNvPr id="0" name="对象 35844"/>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36563" y="4989513"/>
                        <a:ext cx="827087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6" name="矩形 35845"/>
          <p:cNvSpPr>
            <a:spLocks noChangeArrowheads="1"/>
          </p:cNvSpPr>
          <p:nvPr/>
        </p:nvSpPr>
        <p:spPr bwMode="auto">
          <a:xfrm>
            <a:off x="395288" y="4446588"/>
            <a:ext cx="7921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lang="zh-CN" altLang="en-US" sz="2400">
                <a:latin typeface="微软雅黑" panose="020B0503020204020204" pitchFamily="34" charset="-122"/>
              </a:rPr>
              <a:t>其中</a:t>
            </a:r>
          </a:p>
        </p:txBody>
      </p:sp>
      <p:graphicFrame>
        <p:nvGraphicFramePr>
          <p:cNvPr id="35847" name="对象 35846"/>
          <p:cNvGraphicFramePr>
            <a:graphicFrameLocks/>
          </p:cNvGraphicFramePr>
          <p:nvPr/>
        </p:nvGraphicFramePr>
        <p:xfrm>
          <a:off x="304800" y="3081338"/>
          <a:ext cx="8458200" cy="1138237"/>
        </p:xfrm>
        <a:graphic>
          <a:graphicData uri="http://schemas.openxmlformats.org/presentationml/2006/ole">
            <mc:AlternateContent xmlns:mc="http://schemas.openxmlformats.org/markup-compatibility/2006">
              <mc:Choice xmlns:v="urn:schemas-microsoft-com:vml" Requires="v">
                <p:oleObj spid="_x0000_s27659" r:id="rId7" imgW="3337694" imgH="388756" progId="Equation.DSMT4">
                  <p:embed/>
                </p:oleObj>
              </mc:Choice>
              <mc:Fallback>
                <p:oleObj r:id="rId7" imgW="3337694" imgH="388756" progId="Equation.DSMT4">
                  <p:embed/>
                  <p:pic>
                    <p:nvPicPr>
                      <p:cNvPr id="0" name="对象 35846"/>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04800" y="3081338"/>
                        <a:ext cx="8458200"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7"/>
          <p:cNvSpPr>
            <a:spLocks noChangeArrowheads="1"/>
          </p:cNvSpPr>
          <p:nvPr/>
        </p:nvSpPr>
        <p:spPr bwMode="auto">
          <a:xfrm>
            <a:off x="228600" y="1035050"/>
            <a:ext cx="8686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 typeface="Wingdings" panose="05000000000000000000" pitchFamily="2" charset="2"/>
              <a:buChar char="Ø"/>
            </a:pPr>
            <a:r>
              <a:rPr lang="zh-CN" altLang="en-US" sz="2800">
                <a:solidFill>
                  <a:srgbClr val="0000CC"/>
                </a:solidFill>
                <a:latin typeface="微软雅黑" panose="020B0503020204020204" pitchFamily="34" charset="-122"/>
              </a:rPr>
              <a:t>电子的概率密度分布函数</a:t>
            </a:r>
          </a:p>
        </p:txBody>
      </p:sp>
      <p:sp>
        <p:nvSpPr>
          <p:cNvPr id="27656" name="矩形 8"/>
          <p:cNvSpPr>
            <a:spLocks noChangeArrowheads="1"/>
          </p:cNvSpPr>
          <p:nvPr/>
        </p:nvSpPr>
        <p:spPr bwMode="auto">
          <a:xfrm>
            <a:off x="228600" y="981075"/>
            <a:ext cx="8686800" cy="5400675"/>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dissolve">
                                      <p:cBhvr>
                                        <p:cTn id="7" dur="500"/>
                                        <p:tgtEl>
                                          <p:spTgt spid="358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847"/>
                                        </p:tgtEl>
                                        <p:attrNameLst>
                                          <p:attrName>style.visibility</p:attrName>
                                        </p:attrNameLst>
                                      </p:cBhvr>
                                      <p:to>
                                        <p:strVal val="visible"/>
                                      </p:to>
                                    </p:set>
                                    <p:animEffect transition="in" filter="dissolve">
                                      <p:cBhvr>
                                        <p:cTn id="12" dur="500"/>
                                        <p:tgtEl>
                                          <p:spTgt spid="3584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5846">
                                            <p:txEl>
                                              <p:pRg st="0" end="0"/>
                                            </p:txEl>
                                          </p:spTgt>
                                        </p:tgtEl>
                                        <p:attrNameLst>
                                          <p:attrName>style.visibility</p:attrName>
                                        </p:attrNameLst>
                                      </p:cBhvr>
                                      <p:to>
                                        <p:strVal val="visible"/>
                                      </p:to>
                                    </p:set>
                                    <p:animEffect transition="in" filter="dissolve">
                                      <p:cBhvr>
                                        <p:cTn id="16" dur="500"/>
                                        <p:tgtEl>
                                          <p:spTgt spid="35846">
                                            <p:txEl>
                                              <p:pRg st="0" end="0"/>
                                            </p:txEl>
                                          </p:spTgt>
                                        </p:tgtEl>
                                      </p:cBhvr>
                                    </p:animEffect>
                                  </p:childTnLst>
                                </p:cTn>
                              </p:par>
                            </p:childTnLst>
                          </p:cTn>
                        </p:par>
                        <p:par>
                          <p:cTn id="17" fill="hold" nodeType="afterGroup">
                            <p:stCondLst>
                              <p:cond delay="1000"/>
                            </p:stCondLst>
                            <p:childTnLst>
                              <p:par>
                                <p:cTn id="18" presetID="9" presetClass="entr" presetSubtype="0" fill="hold" nodeType="afterEffect">
                                  <p:stCondLst>
                                    <p:cond delay="0"/>
                                  </p:stCondLst>
                                  <p:childTnLst>
                                    <p:set>
                                      <p:cBhvr>
                                        <p:cTn id="19" dur="1" fill="hold">
                                          <p:stCondLst>
                                            <p:cond delay="0"/>
                                          </p:stCondLst>
                                        </p:cTn>
                                        <p:tgtEl>
                                          <p:spTgt spid="35845"/>
                                        </p:tgtEl>
                                        <p:attrNameLst>
                                          <p:attrName>style.visibility</p:attrName>
                                        </p:attrNameLst>
                                      </p:cBhvr>
                                      <p:to>
                                        <p:strVal val="visible"/>
                                      </p:to>
                                    </p:set>
                                    <p:animEffect transition="in" filter="dissolve">
                                      <p:cBhvr>
                                        <p:cTn id="20" dur="500"/>
                                        <p:tgtEl>
                                          <p:spTgt spid="35845"/>
                                        </p:tgtEl>
                                      </p:cBhvr>
                                    </p:animEffect>
                                  </p:childTnLst>
                                </p:cTn>
                              </p:par>
                            </p:childTnLst>
                          </p:cTn>
                        </p:par>
                        <p:par>
                          <p:cTn id="21" fill="hold" nodeType="afterGroup">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dissolve">
                                      <p:cBhvr>
                                        <p:cTn id="2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build="p" advAuto="0"/>
      <p:bldP spid="8" grpId="0" build="p"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433DDB6-2F47-43A5-9D80-B81C93A16323}"/>
              </a:ext>
            </a:extLst>
          </p:cNvPr>
          <p:cNvSpPr/>
          <p:nvPr/>
        </p:nvSpPr>
        <p:spPr bwMode="auto">
          <a:xfrm>
            <a:off x="228600" y="1700213"/>
            <a:ext cx="8686800" cy="1243012"/>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28675" name="矩形 8194"/>
          <p:cNvSpPr>
            <a:spLocks noChangeArrowheads="1"/>
          </p:cNvSpPr>
          <p:nvPr/>
        </p:nvSpPr>
        <p:spPr bwMode="auto">
          <a:xfrm>
            <a:off x="2452688" y="3328988"/>
            <a:ext cx="1295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的曲线</a:t>
            </a:r>
          </a:p>
        </p:txBody>
      </p:sp>
      <p:graphicFrame>
        <p:nvGraphicFramePr>
          <p:cNvPr id="8197" name="对象 8196"/>
          <p:cNvGraphicFramePr>
            <a:graphicFrameLocks/>
          </p:cNvGraphicFramePr>
          <p:nvPr/>
        </p:nvGraphicFramePr>
        <p:xfrm>
          <a:off x="741363" y="5191125"/>
          <a:ext cx="1263650" cy="1017588"/>
        </p:xfrm>
        <a:graphic>
          <a:graphicData uri="http://schemas.openxmlformats.org/presentationml/2006/ole">
            <mc:AlternateContent xmlns:mc="http://schemas.openxmlformats.org/markup-compatibility/2006">
              <mc:Choice xmlns:v="urn:schemas-microsoft-com:vml" Requires="v">
                <p:oleObj spid="_x0000_s28683" r:id="rId3" imgW="482391" imgH="393529" progId="Equation.DSMT4">
                  <p:embed/>
                </p:oleObj>
              </mc:Choice>
              <mc:Fallback>
                <p:oleObj r:id="rId3" imgW="482391" imgH="393529" progId="Equation.DSMT4">
                  <p:embed/>
                  <p:pic>
                    <p:nvPicPr>
                      <p:cNvPr id="0" name="对象 8196"/>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741363" y="5191125"/>
                        <a:ext cx="126365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9" name="矩形 8198"/>
          <p:cNvSpPr>
            <a:spLocks noChangeArrowheads="1"/>
          </p:cNvSpPr>
          <p:nvPr/>
        </p:nvSpPr>
        <p:spPr bwMode="auto">
          <a:xfrm>
            <a:off x="446088" y="4400550"/>
            <a:ext cx="2133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zh-CN" altLang="en-US" sz="2400">
                <a:latin typeface="微软雅黑" panose="020B0503020204020204" pitchFamily="34" charset="-122"/>
              </a:rPr>
              <a:t>波包的限度</a:t>
            </a:r>
          </a:p>
        </p:txBody>
      </p:sp>
      <p:graphicFrame>
        <p:nvGraphicFramePr>
          <p:cNvPr id="8203" name="对象 8202"/>
          <p:cNvGraphicFramePr>
            <a:graphicFrameLocks/>
          </p:cNvGraphicFramePr>
          <p:nvPr/>
        </p:nvGraphicFramePr>
        <p:xfrm>
          <a:off x="446088" y="1774825"/>
          <a:ext cx="8135937" cy="1044575"/>
        </p:xfrm>
        <a:graphic>
          <a:graphicData uri="http://schemas.openxmlformats.org/presentationml/2006/ole">
            <mc:AlternateContent xmlns:mc="http://schemas.openxmlformats.org/markup-compatibility/2006">
              <mc:Choice xmlns:v="urn:schemas-microsoft-com:vml" Requires="v">
                <p:oleObj spid="_x0000_s28684" r:id="rId5" imgW="3337694" imgH="388756" progId="Equation.DSMT4">
                  <p:embed/>
                </p:oleObj>
              </mc:Choice>
              <mc:Fallback>
                <p:oleObj r:id="rId5" imgW="3337694" imgH="388756" progId="Equation.DSMT4">
                  <p:embed/>
                  <p:pic>
                    <p:nvPicPr>
                      <p:cNvPr id="0" name="对象 8202"/>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46088" y="1774825"/>
                        <a:ext cx="8135937"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8206" name="图片 8205" descr="XCH005_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275" y="2987675"/>
            <a:ext cx="5157788"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680" name="对象 1"/>
          <p:cNvGraphicFramePr>
            <a:graphicFrameLocks noChangeAspect="1"/>
          </p:cNvGraphicFramePr>
          <p:nvPr/>
        </p:nvGraphicFramePr>
        <p:xfrm>
          <a:off x="434975" y="3236913"/>
          <a:ext cx="2190750" cy="936625"/>
        </p:xfrm>
        <a:graphic>
          <a:graphicData uri="http://schemas.openxmlformats.org/presentationml/2006/ole">
            <mc:AlternateContent xmlns:mc="http://schemas.openxmlformats.org/markup-compatibility/2006">
              <mc:Choice xmlns:v="urn:schemas-microsoft-com:vml" Requires="v">
                <p:oleObj spid="_x0000_s28685" name="公式" r:id="rId8" imgW="2044700" imgH="838200" progId="Equation.3">
                  <p:embed/>
                </p:oleObj>
              </mc:Choice>
              <mc:Fallback>
                <p:oleObj name="公式" r:id="rId8" imgW="2044700" imgH="838200" progId="Equation.3">
                  <p:embed/>
                  <p:pic>
                    <p:nvPicPr>
                      <p:cNvPr id="0" name="对象 1"/>
                      <p:cNvPicPr>
                        <a:picLocks noChangeAspect="1" noChangeArrowheads="1"/>
                      </p:cNvPicPr>
                      <p:nvPr/>
                    </p:nvPicPr>
                    <p:blipFill>
                      <a:blip r:embed="rId9">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34975" y="3236913"/>
                        <a:ext cx="21907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a:spLocks noChangeArrowheads="1"/>
          </p:cNvSpPr>
          <p:nvPr/>
        </p:nvSpPr>
        <p:spPr bwMode="auto">
          <a:xfrm>
            <a:off x="228600" y="1035050"/>
            <a:ext cx="8686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 typeface="Wingdings" panose="05000000000000000000" pitchFamily="2" charset="2"/>
              <a:buChar char="Ø"/>
            </a:pPr>
            <a:r>
              <a:rPr lang="zh-CN" altLang="en-US" sz="2800">
                <a:solidFill>
                  <a:srgbClr val="0000CC"/>
                </a:solidFill>
                <a:latin typeface="微软雅黑" panose="020B0503020204020204" pitchFamily="34" charset="-122"/>
              </a:rPr>
              <a:t>电子的概率密度分布函数</a:t>
            </a:r>
          </a:p>
        </p:txBody>
      </p:sp>
      <p:sp>
        <p:nvSpPr>
          <p:cNvPr id="28682" name="矩形 10"/>
          <p:cNvSpPr>
            <a:spLocks noChangeArrowheads="1"/>
          </p:cNvSpPr>
          <p:nvPr/>
        </p:nvSpPr>
        <p:spPr bwMode="auto">
          <a:xfrm>
            <a:off x="228600" y="981075"/>
            <a:ext cx="8686800" cy="5400675"/>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8203"/>
                                        </p:tgtEl>
                                        <p:attrNameLst>
                                          <p:attrName>style.visibility</p:attrName>
                                        </p:attrNameLst>
                                      </p:cBhvr>
                                      <p:to>
                                        <p:strVal val="visible"/>
                                      </p:to>
                                    </p:set>
                                    <p:animEffect transition="in" filter="dissolve">
                                      <p:cBhvr>
                                        <p:cTn id="7" dur="500"/>
                                        <p:tgtEl>
                                          <p:spTgt spid="820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8206"/>
                                        </p:tgtEl>
                                        <p:attrNameLst>
                                          <p:attrName>style.visibility</p:attrName>
                                        </p:attrNameLst>
                                      </p:cBhvr>
                                      <p:to>
                                        <p:strVal val="visible"/>
                                      </p:to>
                                    </p:set>
                                    <p:animEffect transition="in" filter="dissolve">
                                      <p:cBhvr>
                                        <p:cTn id="11" dur="500"/>
                                        <p:tgtEl>
                                          <p:spTgt spid="820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8199">
                                            <p:txEl>
                                              <p:pRg st="0" end="0"/>
                                            </p:txEl>
                                          </p:spTgt>
                                        </p:tgtEl>
                                        <p:attrNameLst>
                                          <p:attrName>style.visibility</p:attrName>
                                        </p:attrNameLst>
                                      </p:cBhvr>
                                      <p:to>
                                        <p:strVal val="visible"/>
                                      </p:to>
                                    </p:set>
                                    <p:animEffect transition="in" filter="dissolve">
                                      <p:cBhvr>
                                        <p:cTn id="16" dur="500"/>
                                        <p:tgtEl>
                                          <p:spTgt spid="8199">
                                            <p:txEl>
                                              <p:pRg st="0" end="0"/>
                                            </p:txEl>
                                          </p:spTgt>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8197"/>
                                        </p:tgtEl>
                                        <p:attrNameLst>
                                          <p:attrName>style.visibility</p:attrName>
                                        </p:attrNameLst>
                                      </p:cBhvr>
                                      <p:to>
                                        <p:strVal val="visible"/>
                                      </p:to>
                                    </p:set>
                                    <p:animEffect transition="in" filter="dissolve">
                                      <p:cBhvr>
                                        <p:cTn id="20" dur="500"/>
                                        <p:tgtEl>
                                          <p:spTgt spid="8197"/>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dissolve">
                                      <p:cBhvr>
                                        <p:cTn id="2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build="p"/>
      <p:bldP spid="10" grpId="0" build="p"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8011427-96BA-44CE-99A1-78F0AB6D6EE2}"/>
              </a:ext>
            </a:extLst>
          </p:cNvPr>
          <p:cNvSpPr/>
          <p:nvPr/>
        </p:nvSpPr>
        <p:spPr bwMode="auto">
          <a:xfrm>
            <a:off x="5419725" y="2940050"/>
            <a:ext cx="3495675" cy="1154113"/>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3" name="矩形 2">
            <a:extLst>
              <a:ext uri="{FF2B5EF4-FFF2-40B4-BE49-F238E27FC236}">
                <a16:creationId xmlns:a16="http://schemas.microsoft.com/office/drawing/2014/main" id="{922D7C89-3C56-4872-B6E0-8774673503ED}"/>
              </a:ext>
            </a:extLst>
          </p:cNvPr>
          <p:cNvSpPr/>
          <p:nvPr/>
        </p:nvSpPr>
        <p:spPr bwMode="auto">
          <a:xfrm>
            <a:off x="2916238" y="3665538"/>
            <a:ext cx="2501900" cy="2716212"/>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sp>
        <p:nvSpPr>
          <p:cNvPr id="9221" name="矩形 9220"/>
          <p:cNvSpPr>
            <a:spLocks noChangeArrowheads="1"/>
          </p:cNvSpPr>
          <p:nvPr/>
        </p:nvSpPr>
        <p:spPr bwMode="auto">
          <a:xfrm>
            <a:off x="250825" y="3103563"/>
            <a:ext cx="2286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2400">
                <a:latin typeface="微软雅黑" panose="020B0503020204020204" pitchFamily="34" charset="-122"/>
              </a:rPr>
              <a:t>u = v = w = 0</a:t>
            </a:r>
          </a:p>
        </p:txBody>
      </p:sp>
      <p:graphicFrame>
        <p:nvGraphicFramePr>
          <p:cNvPr id="9220" name="对象 9219"/>
          <p:cNvGraphicFramePr>
            <a:graphicFrameLocks/>
          </p:cNvGraphicFramePr>
          <p:nvPr/>
        </p:nvGraphicFramePr>
        <p:xfrm>
          <a:off x="2476500" y="2940050"/>
          <a:ext cx="2874963" cy="728663"/>
        </p:xfrm>
        <a:graphic>
          <a:graphicData uri="http://schemas.openxmlformats.org/presentationml/2006/ole">
            <mc:AlternateContent xmlns:mc="http://schemas.openxmlformats.org/markup-compatibility/2006">
              <mc:Choice xmlns:v="urn:schemas-microsoft-com:vml" Requires="v">
                <p:oleObj spid="_x0000_s29711" r:id="rId3" imgW="1332921" imgH="342751" progId="Equation.DSMT4">
                  <p:embed/>
                </p:oleObj>
              </mc:Choice>
              <mc:Fallback>
                <p:oleObj r:id="rId3" imgW="1332921" imgH="342751" progId="Equation.DSMT4">
                  <p:embed/>
                  <p:pic>
                    <p:nvPicPr>
                      <p:cNvPr id="0" name="对象 9219"/>
                      <p:cNvPicPr>
                        <a:picLocks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476500" y="2940050"/>
                        <a:ext cx="2874963"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9" name="对象 9218"/>
          <p:cNvGraphicFramePr>
            <a:graphicFrameLocks/>
          </p:cNvGraphicFramePr>
          <p:nvPr/>
        </p:nvGraphicFramePr>
        <p:xfrm>
          <a:off x="323850" y="3665538"/>
          <a:ext cx="2498725" cy="2716212"/>
        </p:xfrm>
        <a:graphic>
          <a:graphicData uri="http://schemas.openxmlformats.org/presentationml/2006/ole">
            <mc:AlternateContent xmlns:mc="http://schemas.openxmlformats.org/markup-compatibility/2006">
              <mc:Choice xmlns:v="urn:schemas-microsoft-com:vml" Requires="v">
                <p:oleObj spid="_x0000_s29712" r:id="rId5" imgW="1257300" imgH="1397000" progId="Equation.3">
                  <p:embed/>
                </p:oleObj>
              </mc:Choice>
              <mc:Fallback>
                <p:oleObj r:id="rId5" imgW="1257300" imgH="1397000" progId="Equation.3">
                  <p:embed/>
                  <p:pic>
                    <p:nvPicPr>
                      <p:cNvPr id="0" name="对象 9218"/>
                      <p:cNvPicPr>
                        <a:picLocks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23850" y="3665538"/>
                        <a:ext cx="2498725" cy="271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8" name="对象 9217"/>
          <p:cNvGraphicFramePr>
            <a:graphicFrameLocks/>
          </p:cNvGraphicFramePr>
          <p:nvPr/>
        </p:nvGraphicFramePr>
        <p:xfrm>
          <a:off x="6762750" y="3209925"/>
          <a:ext cx="2036763" cy="842963"/>
        </p:xfrm>
        <a:graphic>
          <a:graphicData uri="http://schemas.openxmlformats.org/presentationml/2006/ole">
            <mc:AlternateContent xmlns:mc="http://schemas.openxmlformats.org/markup-compatibility/2006">
              <mc:Choice xmlns:v="urn:schemas-microsoft-com:vml" Requires="v">
                <p:oleObj spid="_x0000_s29713" r:id="rId7" imgW="960024" imgH="327649" progId="Equation.3">
                  <p:embed/>
                </p:oleObj>
              </mc:Choice>
              <mc:Fallback>
                <p:oleObj r:id="rId7" imgW="960024" imgH="327649" progId="Equation.3">
                  <p:embed/>
                  <p:pic>
                    <p:nvPicPr>
                      <p:cNvPr id="0" name="对象 9217"/>
                      <p:cNvPicPr>
                        <a:picLocks noChangeArrowheads="1"/>
                      </p:cNvPicPr>
                      <p:nvPr/>
                    </p:nvPicPr>
                    <p:blipFill>
                      <a:blip r:embed="rId8">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6762750" y="3209925"/>
                        <a:ext cx="2036763"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3" name="对象 9222"/>
          <p:cNvGraphicFramePr>
            <a:graphicFrameLocks/>
          </p:cNvGraphicFramePr>
          <p:nvPr/>
        </p:nvGraphicFramePr>
        <p:xfrm>
          <a:off x="3065463" y="3657600"/>
          <a:ext cx="2154237" cy="2716213"/>
        </p:xfrm>
        <a:graphic>
          <a:graphicData uri="http://schemas.openxmlformats.org/presentationml/2006/ole">
            <mc:AlternateContent xmlns:mc="http://schemas.openxmlformats.org/markup-compatibility/2006">
              <mc:Choice xmlns:v="urn:schemas-microsoft-com:vml" Requires="v">
                <p:oleObj spid="_x0000_s29714" r:id="rId9" imgW="1005725" imgH="1325948" progId="Equation.3">
                  <p:embed/>
                </p:oleObj>
              </mc:Choice>
              <mc:Fallback>
                <p:oleObj r:id="rId9" imgW="1005725" imgH="1325948" progId="Equation.3">
                  <p:embed/>
                  <p:pic>
                    <p:nvPicPr>
                      <p:cNvPr id="0" name="对象 9222"/>
                      <p:cNvPicPr>
                        <a:picLocks noChangeArrowheads="1"/>
                      </p:cNvPicPr>
                      <p:nvPr/>
                    </p:nvPicPr>
                    <p:blipFill>
                      <a:blip r:embed="rId10">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3065463" y="3657600"/>
                        <a:ext cx="2154237"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4" name="矩形 9223"/>
          <p:cNvSpPr>
            <a:spLocks noChangeArrowheads="1"/>
          </p:cNvSpPr>
          <p:nvPr/>
        </p:nvSpPr>
        <p:spPr bwMode="auto">
          <a:xfrm>
            <a:off x="5556250" y="3068638"/>
            <a:ext cx="3348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zh-CN" altLang="en-US" sz="2000">
                <a:latin typeface="微软雅黑" panose="020B0503020204020204" pitchFamily="34" charset="-122"/>
              </a:rPr>
              <a:t>粒子中心位置</a:t>
            </a:r>
          </a:p>
        </p:txBody>
      </p:sp>
      <p:sp>
        <p:nvSpPr>
          <p:cNvPr id="17" name="矩形 16">
            <a:extLst>
              <a:ext uri="{FF2B5EF4-FFF2-40B4-BE49-F238E27FC236}">
                <a16:creationId xmlns:a16="http://schemas.microsoft.com/office/drawing/2014/main" id="{8433DDB6-2F47-43A5-9D80-B81C93A16323}"/>
              </a:ext>
            </a:extLst>
          </p:cNvPr>
          <p:cNvSpPr/>
          <p:nvPr/>
        </p:nvSpPr>
        <p:spPr bwMode="auto">
          <a:xfrm>
            <a:off x="228600" y="1700213"/>
            <a:ext cx="8686800" cy="1243012"/>
          </a:xfrm>
          <a:prstGeom prst="rect">
            <a:avLst/>
          </a:prstGeom>
          <a:solidFill>
            <a:schemeClr val="tx2">
              <a:lumMod val="20000"/>
              <a:lumOff val="80000"/>
            </a:schemeClr>
          </a:solidFill>
          <a:ln w="19050" cap="flat" cmpd="sng" algn="ctr">
            <a:solidFill>
              <a:srgbClr val="0000CC"/>
            </a:solidFill>
            <a:prstDash val="dash"/>
            <a:round/>
            <a:headEnd type="none" w="med" len="med"/>
            <a:tailEnd type="triangle" w="med" len="med"/>
          </a:ln>
        </p:spPr>
        <p:txBody>
          <a:bodyPr wrap="none" anchor="ctr"/>
          <a:lstStyle/>
          <a:p>
            <a:pPr algn="ctr" eaLnBrk="1" hangingPunct="1">
              <a:defRPr/>
            </a:pPr>
            <a:endParaRPr lang="zh-CN" altLang="en-US"/>
          </a:p>
        </p:txBody>
      </p:sp>
      <p:graphicFrame>
        <p:nvGraphicFramePr>
          <p:cNvPr id="18" name="对象 17"/>
          <p:cNvGraphicFramePr>
            <a:graphicFrameLocks/>
          </p:cNvGraphicFramePr>
          <p:nvPr/>
        </p:nvGraphicFramePr>
        <p:xfrm>
          <a:off x="446088" y="1774825"/>
          <a:ext cx="8135937" cy="1044575"/>
        </p:xfrm>
        <a:graphic>
          <a:graphicData uri="http://schemas.openxmlformats.org/presentationml/2006/ole">
            <mc:AlternateContent xmlns:mc="http://schemas.openxmlformats.org/markup-compatibility/2006">
              <mc:Choice xmlns:v="urn:schemas-microsoft-com:vml" Requires="v">
                <p:oleObj spid="_x0000_s29715" r:id="rId11" imgW="3337694" imgH="388756" progId="Equation.DSMT4">
                  <p:embed/>
                </p:oleObj>
              </mc:Choice>
              <mc:Fallback>
                <p:oleObj r:id="rId11" imgW="3337694" imgH="388756" progId="Equation.DSMT4">
                  <p:embed/>
                  <p:pic>
                    <p:nvPicPr>
                      <p:cNvPr id="0" name="对象 17"/>
                      <p:cNvPicPr>
                        <a:picLocks noChangeArrowheads="1"/>
                      </p:cNvPicPr>
                      <p:nvPr/>
                    </p:nvPicPr>
                    <p:blipFill>
                      <a:blip r:embed="rId12">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446088" y="1774825"/>
                        <a:ext cx="8135937"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 name="矩形 18"/>
          <p:cNvSpPr>
            <a:spLocks noChangeArrowheads="1"/>
          </p:cNvSpPr>
          <p:nvPr/>
        </p:nvSpPr>
        <p:spPr bwMode="auto">
          <a:xfrm>
            <a:off x="228600" y="1035050"/>
            <a:ext cx="8686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 typeface="Wingdings" panose="05000000000000000000" pitchFamily="2" charset="2"/>
              <a:buChar char="Ø"/>
            </a:pPr>
            <a:r>
              <a:rPr lang="zh-CN" altLang="en-US" sz="2800">
                <a:solidFill>
                  <a:srgbClr val="0000CC"/>
                </a:solidFill>
                <a:latin typeface="微软雅黑" panose="020B0503020204020204" pitchFamily="34" charset="-122"/>
              </a:rPr>
              <a:t>电子的概率密度分布函数</a:t>
            </a:r>
          </a:p>
        </p:txBody>
      </p:sp>
      <p:sp>
        <p:nvSpPr>
          <p:cNvPr id="29709" name="矩形 19"/>
          <p:cNvSpPr>
            <a:spLocks noChangeArrowheads="1"/>
          </p:cNvSpPr>
          <p:nvPr/>
        </p:nvSpPr>
        <p:spPr bwMode="auto">
          <a:xfrm>
            <a:off x="228600" y="981075"/>
            <a:ext cx="8686800" cy="5400675"/>
          </a:xfrm>
          <a:prstGeom prst="rect">
            <a:avLst/>
          </a:prstGeom>
          <a:noFill/>
          <a:ln w="19050" algn="ctr">
            <a:solidFill>
              <a:srgbClr val="0000CC"/>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pic>
        <p:nvPicPr>
          <p:cNvPr id="21" name="图片 20" descr="XCH005_00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2588" y="4149725"/>
            <a:ext cx="3336925"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21">
                                            <p:txEl>
                                              <p:pRg st="0" end="0"/>
                                            </p:txEl>
                                          </p:spTgt>
                                        </p:tgtEl>
                                        <p:attrNameLst>
                                          <p:attrName>style.visibility</p:attrName>
                                        </p:attrNameLst>
                                      </p:cBhvr>
                                      <p:to>
                                        <p:strVal val="visible"/>
                                      </p:to>
                                    </p:set>
                                    <p:animEffect transition="in" filter="dissolve">
                                      <p:cBhvr>
                                        <p:cTn id="7" dur="500"/>
                                        <p:tgtEl>
                                          <p:spTgt spid="9221">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9220"/>
                                        </p:tgtEl>
                                        <p:attrNameLst>
                                          <p:attrName>style.visibility</p:attrName>
                                        </p:attrNameLst>
                                      </p:cBhvr>
                                      <p:to>
                                        <p:strVal val="visible"/>
                                      </p:to>
                                    </p:set>
                                    <p:animEffect transition="in" filter="dissolve">
                                      <p:cBhvr>
                                        <p:cTn id="11" dur="500"/>
                                        <p:tgtEl>
                                          <p:spTgt spid="922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9219"/>
                                        </p:tgtEl>
                                        <p:attrNameLst>
                                          <p:attrName>style.visibility</p:attrName>
                                        </p:attrNameLst>
                                      </p:cBhvr>
                                      <p:to>
                                        <p:strVal val="visible"/>
                                      </p:to>
                                    </p:set>
                                    <p:animEffect transition="in" filter="dissolve">
                                      <p:cBhvr>
                                        <p:cTn id="16" dur="500"/>
                                        <p:tgtEl>
                                          <p:spTgt spid="92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9223"/>
                                        </p:tgtEl>
                                        <p:attrNameLst>
                                          <p:attrName>style.visibility</p:attrName>
                                        </p:attrNameLst>
                                      </p:cBhvr>
                                      <p:to>
                                        <p:strVal val="visible"/>
                                      </p:to>
                                    </p:set>
                                    <p:animEffect transition="in" filter="dissolve">
                                      <p:cBhvr>
                                        <p:cTn id="21" dur="500"/>
                                        <p:tgtEl>
                                          <p:spTgt spid="922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224">
                                            <p:txEl>
                                              <p:pRg st="0" end="0"/>
                                            </p:txEl>
                                          </p:spTgt>
                                        </p:tgtEl>
                                        <p:attrNameLst>
                                          <p:attrName>style.visibility</p:attrName>
                                        </p:attrNameLst>
                                      </p:cBhvr>
                                      <p:to>
                                        <p:strVal val="visible"/>
                                      </p:to>
                                    </p:set>
                                    <p:animEffect transition="in" filter="dissolve">
                                      <p:cBhvr>
                                        <p:cTn id="26" dur="500"/>
                                        <p:tgtEl>
                                          <p:spTgt spid="9224">
                                            <p:txEl>
                                              <p:pRg st="0" end="0"/>
                                            </p:txEl>
                                          </p:spTgt>
                                        </p:tgtEl>
                                      </p:cBhvr>
                                    </p:animEffect>
                                  </p:childTnLst>
                                </p:cTn>
                              </p:par>
                            </p:childTnLst>
                          </p:cTn>
                        </p:par>
                        <p:par>
                          <p:cTn id="27" fill="hold" nodeType="afterGroup">
                            <p:stCondLst>
                              <p:cond delay="500"/>
                            </p:stCondLst>
                            <p:childTnLst>
                              <p:par>
                                <p:cTn id="28" presetID="9" presetClass="entr" presetSubtype="0" fill="hold" nodeType="afterEffect">
                                  <p:stCondLst>
                                    <p:cond delay="0"/>
                                  </p:stCondLst>
                                  <p:childTnLst>
                                    <p:set>
                                      <p:cBhvr>
                                        <p:cTn id="29" dur="1" fill="hold">
                                          <p:stCondLst>
                                            <p:cond delay="0"/>
                                          </p:stCondLst>
                                        </p:cTn>
                                        <p:tgtEl>
                                          <p:spTgt spid="9218"/>
                                        </p:tgtEl>
                                        <p:attrNameLst>
                                          <p:attrName>style.visibility</p:attrName>
                                        </p:attrNameLst>
                                      </p:cBhvr>
                                      <p:to>
                                        <p:strVal val="visible"/>
                                      </p:to>
                                    </p:set>
                                    <p:animEffect transition="in" filter="dissolve">
                                      <p:cBhvr>
                                        <p:cTn id="30" dur="500"/>
                                        <p:tgtEl>
                                          <p:spTgt spid="9218"/>
                                        </p:tgtEl>
                                      </p:cBhvr>
                                    </p:animEffect>
                                  </p:childTnLst>
                                </p:cTn>
                              </p:par>
                            </p:childTnLst>
                          </p:cTn>
                        </p:par>
                        <p:par>
                          <p:cTn id="31" fill="hold" nodeType="afterGroup">
                            <p:stCondLst>
                              <p:cond delay="1000"/>
                            </p:stCondLst>
                            <p:childTnLst>
                              <p:par>
                                <p:cTn id="32" presetID="9"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ssolve">
                                      <p:cBhvr>
                                        <p:cTn id="34" dur="500"/>
                                        <p:tgtEl>
                                          <p:spTgt spid="18"/>
                                        </p:tgtEl>
                                      </p:cBhvr>
                                    </p:animEffect>
                                  </p:childTnLst>
                                </p:cTn>
                              </p:par>
                            </p:childTnLst>
                          </p:cTn>
                        </p:par>
                        <p:par>
                          <p:cTn id="35" fill="hold" nodeType="afterGroup">
                            <p:stCondLst>
                              <p:cond delay="1500"/>
                            </p:stCondLst>
                            <p:childTnLst>
                              <p:par>
                                <p:cTn id="36" presetID="9" presetClass="entr" presetSubtype="0" fill="hold" grpId="0" nodeType="afterEffect">
                                  <p:stCondLst>
                                    <p:cond delay="0"/>
                                  </p:stCondLst>
                                  <p:childTnLst>
                                    <p:set>
                                      <p:cBhvr>
                                        <p:cTn id="37" dur="1" fill="hold">
                                          <p:stCondLst>
                                            <p:cond delay="0"/>
                                          </p:stCondLst>
                                        </p:cTn>
                                        <p:tgtEl>
                                          <p:spTgt spid="19">
                                            <p:txEl>
                                              <p:pRg st="0" end="0"/>
                                            </p:txEl>
                                          </p:spTgt>
                                        </p:tgtEl>
                                        <p:attrNameLst>
                                          <p:attrName>style.visibility</p:attrName>
                                        </p:attrNameLst>
                                      </p:cBhvr>
                                      <p:to>
                                        <p:strVal val="visible"/>
                                      </p:to>
                                    </p:set>
                                    <p:animEffect transition="in" filter="dissolve">
                                      <p:cBhvr>
                                        <p:cTn id="38" dur="500"/>
                                        <p:tgtEl>
                                          <p:spTgt spid="19">
                                            <p:txEl>
                                              <p:pRg st="0" end="0"/>
                                            </p:txEl>
                                          </p:spTgt>
                                        </p:tgtEl>
                                      </p:cBhvr>
                                    </p:animEffect>
                                  </p:childTnLst>
                                </p:cTn>
                              </p:par>
                            </p:childTnLst>
                          </p:cTn>
                        </p:par>
                        <p:par>
                          <p:cTn id="39" fill="hold" nodeType="afterGroup">
                            <p:stCondLst>
                              <p:cond delay="2000"/>
                            </p:stCondLst>
                            <p:childTnLst>
                              <p:par>
                                <p:cTn id="40" presetID="9" presetClass="entr" presetSubtype="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build="p"/>
      <p:bldP spid="9224" grpId="0" build="p"/>
      <p:bldP spid="19" grpId="0" build="p" advAuto="0"/>
    </p:bldLst>
  </p:timing>
</p:sld>
</file>

<file path=ppt/theme/theme1.xml><?xml version="1.0" encoding="utf-8"?>
<a:theme xmlns:a="http://schemas.openxmlformats.org/drawingml/2006/main" name="1_Balloons">
  <a:themeElements>
    <a:clrScheme name="">
      <a:dk1>
        <a:srgbClr val="000000"/>
      </a:dk1>
      <a:lt1>
        <a:srgbClr val="FFFFFF"/>
      </a:lt1>
      <a:dk2>
        <a:srgbClr val="006666"/>
      </a:dk2>
      <a:lt2>
        <a:srgbClr val="FFFFCC"/>
      </a:lt2>
      <a:accent1>
        <a:srgbClr val="EDFAD2"/>
      </a:accent1>
      <a:accent2>
        <a:srgbClr val="EBF7FF"/>
      </a:accent2>
      <a:accent3>
        <a:srgbClr val="FFFFFF"/>
      </a:accent3>
      <a:accent4>
        <a:srgbClr val="000000"/>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lnDef>
    <a:txDef>
      <a:spPr>
        <a:noFill/>
      </a:spPr>
      <a:bodyPr wrap="none" rtlCol="0">
        <a:spAutoFit/>
      </a:bodyPr>
      <a:lstStyle>
        <a:defPPr>
          <a:defRPr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defPPr>
      </a:lstStyle>
    </a:tx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5124</TotalTime>
  <Words>2320</Words>
  <Application>Microsoft Office PowerPoint</Application>
  <PresentationFormat>全屏显示(4:3)</PresentationFormat>
  <Paragraphs>223</Paragraphs>
  <Slides>50</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50</vt:i4>
      </vt:variant>
    </vt:vector>
  </HeadingPairs>
  <TitlesOfParts>
    <vt:vector size="64" baseType="lpstr">
      <vt:lpstr>Times New Roman</vt:lpstr>
      <vt:lpstr>宋体</vt:lpstr>
      <vt:lpstr>Arial</vt:lpstr>
      <vt:lpstr>Arial Black</vt:lpstr>
      <vt:lpstr>微软雅黑</vt:lpstr>
      <vt:lpstr>Verdana</vt:lpstr>
      <vt:lpstr>楷体_GB2312</vt:lpstr>
      <vt:lpstr>华文新魏</vt:lpstr>
      <vt:lpstr>Wingdings</vt:lpstr>
      <vt:lpstr>Symbol</vt:lpstr>
      <vt:lpstr>1_Balloons</vt:lpstr>
      <vt:lpstr>Microsoft 公式 3.0</vt:lpstr>
      <vt:lpstr>Equation.DSMT4</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半导体部分基本概念</vt:lpstr>
      <vt:lpstr>理想半导体的能带结构</vt:lpstr>
      <vt:lpstr>直接带隙与间接带隙</vt:lpstr>
      <vt:lpstr>典型半导体的能带结构</vt:lpstr>
      <vt:lpstr>本征光吸收问题</vt:lpstr>
      <vt:lpstr>直接跃迁与间接跃迁</vt:lpstr>
      <vt:lpstr>杂质半导体（施主掺杂和施主能级，受主掺杂和受主能级）</vt:lpstr>
      <vt:lpstr>半导体中的几种电子过程（杂质电离、载流子补偿、激子吸收）</vt:lpstr>
      <vt:lpstr>PN结</vt:lpstr>
      <vt:lpstr> 半导体部分基本概念</vt:lpstr>
      <vt:lpstr>PowerPoint 演示文稿</vt:lpstr>
    </vt:vector>
  </TitlesOfParts>
  <Company>南京建筑工程学院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祝云峰</dc:creator>
  <cp:lastModifiedBy>lixh</cp:lastModifiedBy>
  <cp:revision>467</cp:revision>
  <dcterms:created xsi:type="dcterms:W3CDTF">2001-03-15T01:39:43Z</dcterms:created>
  <dcterms:modified xsi:type="dcterms:W3CDTF">2018-12-01T00:34:44Z</dcterms:modified>
</cp:coreProperties>
</file>